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440d59b733c427d" /><Relationship Type="http://schemas.openxmlformats.org/officeDocument/2006/relationships/extended-properties" Target="/docProps/app.xml" Id="R2d0004caab0f4055" /><Relationship Type="http://schemas.openxmlformats.org/officeDocument/2006/relationships/officeDocument" Target="/ppt/presentation.xml" Id="R1f3f7845735e46b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7ef666578d04bd7"/>
  </p:sldMasterIdLst>
  <p:notesMasterIdLst>
    <p:notesMasterId xmlns:r="http://schemas.openxmlformats.org/officeDocument/2006/relationships" r:id="R041d10cf2b404673"/>
  </p:notesMasterIdLst>
  <p:sldIdLst>
    <p:sldId xmlns:r="http://schemas.openxmlformats.org/officeDocument/2006/relationships" id="256" r:id="Re66c3300f34043cf"/>
    <p:sldId xmlns:r="http://schemas.openxmlformats.org/officeDocument/2006/relationships" id="257" r:id="R88613032f7544ffd"/>
    <p:sldId xmlns:r="http://schemas.openxmlformats.org/officeDocument/2006/relationships" id="258" r:id="R0f3821fcca164d97"/>
    <p:sldId xmlns:r="http://schemas.openxmlformats.org/officeDocument/2006/relationships" id="259" r:id="Rb6c49638fad4473a"/>
    <p:sldId xmlns:r="http://schemas.openxmlformats.org/officeDocument/2006/relationships" id="260" r:id="Re387a96b690347b3"/>
    <p:sldId xmlns:r="http://schemas.openxmlformats.org/officeDocument/2006/relationships" id="261" r:id="Rd2a55648dde0490b"/>
    <p:sldId xmlns:r="http://schemas.openxmlformats.org/officeDocument/2006/relationships" id="262" r:id="Rd961f7195dd84734"/>
    <p:sldId xmlns:r="http://schemas.openxmlformats.org/officeDocument/2006/relationships" id="263" r:id="R533efdc5d0284f47"/>
    <p:sldId xmlns:r="http://schemas.openxmlformats.org/officeDocument/2006/relationships" id="264" r:id="Rcf428e814c8a4caa"/>
    <p:sldId xmlns:r="http://schemas.openxmlformats.org/officeDocument/2006/relationships" id="265" r:id="R6b1a034b084841ed"/>
    <p:sldId xmlns:r="http://schemas.openxmlformats.org/officeDocument/2006/relationships" id="266" r:id="R57fde77969a342e1"/>
    <p:sldId xmlns:r="http://schemas.openxmlformats.org/officeDocument/2006/relationships" id="267" r:id="R3c74a3f98963460a"/>
    <p:sldId xmlns:r="http://schemas.openxmlformats.org/officeDocument/2006/relationships" id="268" r:id="R17edd70d40004ab8"/>
    <p:sldId xmlns:r="http://schemas.openxmlformats.org/officeDocument/2006/relationships" id="269" r:id="Rea3488f38aee425a"/>
    <p:sldId xmlns:r="http://schemas.openxmlformats.org/officeDocument/2006/relationships" id="270" r:id="R59e8f8818c3645fb"/>
    <p:sldId xmlns:r="http://schemas.openxmlformats.org/officeDocument/2006/relationships" id="271" r:id="Rb9b7822a024c40a7"/>
    <p:sldId xmlns:r="http://schemas.openxmlformats.org/officeDocument/2006/relationships" id="272" r:id="R387d8187381a4515"/>
    <p:sldId xmlns:r="http://schemas.openxmlformats.org/officeDocument/2006/relationships" id="273" r:id="R79280200504b45c0"/>
    <p:sldId xmlns:r="http://schemas.openxmlformats.org/officeDocument/2006/relationships" id="274" r:id="R60f8d48152344f69"/>
    <p:sldId xmlns:r="http://schemas.openxmlformats.org/officeDocument/2006/relationships" id="275" r:id="R98b74d37157d41d1"/>
    <p:sldId xmlns:r="http://schemas.openxmlformats.org/officeDocument/2006/relationships" id="276" r:id="R60ff2bd3bd144bec"/>
    <p:sldId xmlns:r="http://schemas.openxmlformats.org/officeDocument/2006/relationships" id="277" r:id="Rc6e33133dcbc4605"/>
    <p:sldId xmlns:r="http://schemas.openxmlformats.org/officeDocument/2006/relationships" id="278" r:id="R067a2094784c40e1"/>
    <p:sldId xmlns:r="http://schemas.openxmlformats.org/officeDocument/2006/relationships" id="279" r:id="Rc0361c5face74087"/>
    <p:sldId xmlns:r="http://schemas.openxmlformats.org/officeDocument/2006/relationships" id="280" r:id="R032277d7f3654e87"/>
    <p:sldId xmlns:r="http://schemas.openxmlformats.org/officeDocument/2006/relationships" id="281" r:id="R6be4a7be82464907"/>
    <p:sldId xmlns:r="http://schemas.openxmlformats.org/officeDocument/2006/relationships" id="282" r:id="Re36a00aa6609446f"/>
    <p:sldId xmlns:r="http://schemas.openxmlformats.org/officeDocument/2006/relationships" id="283" r:id="Rfc517f9406b446b9"/>
    <p:sldId xmlns:r="http://schemas.openxmlformats.org/officeDocument/2006/relationships" id="284" r:id="R57b94230ba184f89"/>
    <p:sldId xmlns:r="http://schemas.openxmlformats.org/officeDocument/2006/relationships" id="285" r:id="R51cea0bd11d94f50"/>
    <p:sldId xmlns:r="http://schemas.openxmlformats.org/officeDocument/2006/relationships" id="286" r:id="R22399aa28dda49c1"/>
    <p:sldId xmlns:r="http://schemas.openxmlformats.org/officeDocument/2006/relationships" id="287" r:id="R62da2945d7e143a5"/>
    <p:sldId xmlns:r="http://schemas.openxmlformats.org/officeDocument/2006/relationships" id="288" r:id="R7b22313aa26342fe"/>
    <p:sldId xmlns:r="http://schemas.openxmlformats.org/officeDocument/2006/relationships" id="289" r:id="R89be4f1f6652491d"/>
    <p:sldId xmlns:r="http://schemas.openxmlformats.org/officeDocument/2006/relationships" id="290" r:id="R3aac31aa7a7444e0"/>
    <p:sldId xmlns:r="http://schemas.openxmlformats.org/officeDocument/2006/relationships" id="291" r:id="R309a45be5ab7437c"/>
    <p:sldId xmlns:r="http://schemas.openxmlformats.org/officeDocument/2006/relationships" id="292" r:id="Rf6e2b54b258b4efc"/>
    <p:sldId xmlns:r="http://schemas.openxmlformats.org/officeDocument/2006/relationships" id="293" r:id="Rb1c9139efbe045da"/>
    <p:sldId xmlns:r="http://schemas.openxmlformats.org/officeDocument/2006/relationships" id="294" r:id="R2bdcbe4d336c4a91"/>
    <p:sldId xmlns:r="http://schemas.openxmlformats.org/officeDocument/2006/relationships" id="295" r:id="Rc16f31e8a0ad46dd"/>
    <p:sldId xmlns:r="http://schemas.openxmlformats.org/officeDocument/2006/relationships" id="296" r:id="Rc63e26d3c84148dc"/>
    <p:sldId xmlns:r="http://schemas.openxmlformats.org/officeDocument/2006/relationships" id="297" r:id="R332b0cd8072d437c"/>
    <p:sldId xmlns:r="http://schemas.openxmlformats.org/officeDocument/2006/relationships" id="298" r:id="Ra4219a009370474d"/>
    <p:sldId xmlns:r="http://schemas.openxmlformats.org/officeDocument/2006/relationships" id="299" r:id="R96d827c4a488414e"/>
    <p:sldId xmlns:r="http://schemas.openxmlformats.org/officeDocument/2006/relationships" id="300" r:id="Re074474436e6496e"/>
    <p:sldId xmlns:r="http://schemas.openxmlformats.org/officeDocument/2006/relationships" id="301" r:id="R72d5f878c6cd4cb9"/>
    <p:sldId xmlns:r="http://schemas.openxmlformats.org/officeDocument/2006/relationships" id="302" r:id="Re0fad7eac1bd400d"/>
    <p:sldId xmlns:r="http://schemas.openxmlformats.org/officeDocument/2006/relationships" id="303" r:id="R48ec918fe2614e99"/>
    <p:sldId xmlns:r="http://schemas.openxmlformats.org/officeDocument/2006/relationships" id="304" r:id="Red9c821624a34a04"/>
    <p:sldId xmlns:r="http://schemas.openxmlformats.org/officeDocument/2006/relationships" id="305" r:id="R241f0c255ca24d09"/>
    <p:sldId xmlns:r="http://schemas.openxmlformats.org/officeDocument/2006/relationships" id="306" r:id="R5a61906afde44070"/>
    <p:sldId xmlns:r="http://schemas.openxmlformats.org/officeDocument/2006/relationships" id="307" r:id="Rf2cf885cb2324f7b"/>
    <p:sldId xmlns:r="http://schemas.openxmlformats.org/officeDocument/2006/relationships" id="308" r:id="R6bf432a3dd304ecf"/>
    <p:sldId xmlns:r="http://schemas.openxmlformats.org/officeDocument/2006/relationships" id="309" r:id="R2ee3f40598bc4640"/>
    <p:sldId xmlns:r="http://schemas.openxmlformats.org/officeDocument/2006/relationships" id="310" r:id="Rd29b589b74594459"/>
    <p:sldId xmlns:r="http://schemas.openxmlformats.org/officeDocument/2006/relationships" id="311" r:id="R3dbe046603284008"/>
    <p:sldId xmlns:r="http://schemas.openxmlformats.org/officeDocument/2006/relationships" id="312" r:id="R5272411fbcc2449a"/>
    <p:sldId xmlns:r="http://schemas.openxmlformats.org/officeDocument/2006/relationships" id="313" r:id="R7a7c69ae24bc4871"/>
    <p:sldId xmlns:r="http://schemas.openxmlformats.org/officeDocument/2006/relationships" id="314" r:id="R65ceb287c5674118"/>
    <p:sldId xmlns:r="http://schemas.openxmlformats.org/officeDocument/2006/relationships" id="315" r:id="Rd8854e60ae3a45ff"/>
    <p:sldId xmlns:r="http://schemas.openxmlformats.org/officeDocument/2006/relationships" id="316" r:id="R287d847ba7e64b8e"/>
    <p:sldId xmlns:r="http://schemas.openxmlformats.org/officeDocument/2006/relationships" id="317" r:id="R4d31e8e3e0464342"/>
    <p:sldId xmlns:r="http://schemas.openxmlformats.org/officeDocument/2006/relationships" id="318" r:id="R1456bb1e940f4e48"/>
    <p:sldId xmlns:r="http://schemas.openxmlformats.org/officeDocument/2006/relationships" id="319" r:id="R915a699d0dd049c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54210c2d0934be8" /><Relationship Type="http://schemas.openxmlformats.org/officeDocument/2006/relationships/slideMaster" Target="/ppt/slideMasters/slideMaster1.xml" Id="R67ef666578d04bd7" /><Relationship Type="http://schemas.openxmlformats.org/officeDocument/2006/relationships/notesMaster" Target="/ppt/notesMasters/notesMaster1.xml" Id="R041d10cf2b404673" /><Relationship Type="http://schemas.openxmlformats.org/officeDocument/2006/relationships/presProps" Target="/ppt/presProps.xml" Id="R4111d56843a44693" /><Relationship Type="http://schemas.openxmlformats.org/officeDocument/2006/relationships/viewProps" Target="/ppt/viewProps.xml" Id="R3e2b3c3ffa4f47fd" /><Relationship Type="http://schemas.openxmlformats.org/officeDocument/2006/relationships/tableStyles" Target="/ppt/tableStyles.xml" Id="R496fd483fb0342d0" /><Relationship Type="http://schemas.openxmlformats.org/officeDocument/2006/relationships/slide" Target="/ppt/slides/slide1.xml" Id="Re66c3300f34043cf" /><Relationship Type="http://schemas.openxmlformats.org/officeDocument/2006/relationships/slide" Target="/ppt/slides/slide2.xml" Id="R88613032f7544ffd" /><Relationship Type="http://schemas.openxmlformats.org/officeDocument/2006/relationships/slide" Target="/ppt/slides/slide3.xml" Id="R0f3821fcca164d97" /><Relationship Type="http://schemas.openxmlformats.org/officeDocument/2006/relationships/slide" Target="/ppt/slides/slide4.xml" Id="Rb6c49638fad4473a" /><Relationship Type="http://schemas.openxmlformats.org/officeDocument/2006/relationships/slide" Target="/ppt/slides/slide5.xml" Id="Re387a96b690347b3" /><Relationship Type="http://schemas.openxmlformats.org/officeDocument/2006/relationships/slide" Target="/ppt/slides/slide6.xml" Id="Rd2a55648dde0490b" /><Relationship Type="http://schemas.openxmlformats.org/officeDocument/2006/relationships/slide" Target="/ppt/slides/slide7.xml" Id="Rd961f7195dd84734" /><Relationship Type="http://schemas.openxmlformats.org/officeDocument/2006/relationships/slide" Target="/ppt/slides/slide8.xml" Id="R533efdc5d0284f47" /><Relationship Type="http://schemas.openxmlformats.org/officeDocument/2006/relationships/slide" Target="/ppt/slides/slide9.xml" Id="Rcf428e814c8a4caa" /><Relationship Type="http://schemas.openxmlformats.org/officeDocument/2006/relationships/slide" Target="/ppt/slides/slide10.xml" Id="R6b1a034b084841ed" /><Relationship Type="http://schemas.openxmlformats.org/officeDocument/2006/relationships/slide" Target="/ppt/slides/slide11.xml" Id="R57fde77969a342e1" /><Relationship Type="http://schemas.openxmlformats.org/officeDocument/2006/relationships/slide" Target="/ppt/slides/slide12.xml" Id="R3c74a3f98963460a" /><Relationship Type="http://schemas.openxmlformats.org/officeDocument/2006/relationships/slide" Target="/ppt/slides/slide13.xml" Id="R17edd70d40004ab8" /><Relationship Type="http://schemas.openxmlformats.org/officeDocument/2006/relationships/slide" Target="/ppt/slides/slide14.xml" Id="Rea3488f38aee425a" /><Relationship Type="http://schemas.openxmlformats.org/officeDocument/2006/relationships/slide" Target="/ppt/slides/slide15.xml" Id="R59e8f8818c3645fb" /><Relationship Type="http://schemas.openxmlformats.org/officeDocument/2006/relationships/slide" Target="/ppt/slides/slide16.xml" Id="Rb9b7822a024c40a7" /><Relationship Type="http://schemas.openxmlformats.org/officeDocument/2006/relationships/slide" Target="/ppt/slides/slide17.xml" Id="R387d8187381a4515" /><Relationship Type="http://schemas.openxmlformats.org/officeDocument/2006/relationships/slide" Target="/ppt/slides/slide18.xml" Id="R79280200504b45c0" /><Relationship Type="http://schemas.openxmlformats.org/officeDocument/2006/relationships/slide" Target="/ppt/slides/slide19.xml" Id="R60f8d48152344f69" /><Relationship Type="http://schemas.openxmlformats.org/officeDocument/2006/relationships/slide" Target="/ppt/slides/slide20.xml" Id="R98b74d37157d41d1" /><Relationship Type="http://schemas.openxmlformats.org/officeDocument/2006/relationships/slide" Target="/ppt/slides/slide21.xml" Id="R60ff2bd3bd144bec" /><Relationship Type="http://schemas.openxmlformats.org/officeDocument/2006/relationships/slide" Target="/ppt/slides/slide22.xml" Id="Rc6e33133dcbc4605" /><Relationship Type="http://schemas.openxmlformats.org/officeDocument/2006/relationships/slide" Target="/ppt/slides/slide23.xml" Id="R067a2094784c40e1" /><Relationship Type="http://schemas.openxmlformats.org/officeDocument/2006/relationships/slide" Target="/ppt/slides/slide24.xml" Id="Rc0361c5face74087" /><Relationship Type="http://schemas.openxmlformats.org/officeDocument/2006/relationships/slide" Target="/ppt/slides/slide25.xml" Id="R032277d7f3654e87" /><Relationship Type="http://schemas.openxmlformats.org/officeDocument/2006/relationships/slide" Target="/ppt/slides/slide26.xml" Id="R6be4a7be82464907" /><Relationship Type="http://schemas.openxmlformats.org/officeDocument/2006/relationships/slide" Target="/ppt/slides/slide27.xml" Id="Re36a00aa6609446f" /><Relationship Type="http://schemas.openxmlformats.org/officeDocument/2006/relationships/slide" Target="/ppt/slides/slide28.xml" Id="Rfc517f9406b446b9" /><Relationship Type="http://schemas.openxmlformats.org/officeDocument/2006/relationships/slide" Target="/ppt/slides/slide29.xml" Id="R57b94230ba184f89" /><Relationship Type="http://schemas.openxmlformats.org/officeDocument/2006/relationships/slide" Target="/ppt/slides/slide30.xml" Id="R51cea0bd11d94f50" /><Relationship Type="http://schemas.openxmlformats.org/officeDocument/2006/relationships/slide" Target="/ppt/slides/slide31.xml" Id="R22399aa28dda49c1" /><Relationship Type="http://schemas.openxmlformats.org/officeDocument/2006/relationships/slide" Target="/ppt/slides/slide32.xml" Id="R62da2945d7e143a5" /><Relationship Type="http://schemas.openxmlformats.org/officeDocument/2006/relationships/slide" Target="/ppt/slides/slide33.xml" Id="R7b22313aa26342fe" /><Relationship Type="http://schemas.openxmlformats.org/officeDocument/2006/relationships/slide" Target="/ppt/slides/slide34.xml" Id="R89be4f1f6652491d" /><Relationship Type="http://schemas.openxmlformats.org/officeDocument/2006/relationships/slide" Target="/ppt/slides/slide35.xml" Id="R3aac31aa7a7444e0" /><Relationship Type="http://schemas.openxmlformats.org/officeDocument/2006/relationships/slide" Target="/ppt/slides/slide36.xml" Id="R309a45be5ab7437c" /><Relationship Type="http://schemas.openxmlformats.org/officeDocument/2006/relationships/slide" Target="/ppt/slides/slide37.xml" Id="Rf6e2b54b258b4efc" /><Relationship Type="http://schemas.openxmlformats.org/officeDocument/2006/relationships/slide" Target="/ppt/slides/slide38.xml" Id="Rb1c9139efbe045da" /><Relationship Type="http://schemas.openxmlformats.org/officeDocument/2006/relationships/slide" Target="/ppt/slides/slide39.xml" Id="R2bdcbe4d336c4a91" /><Relationship Type="http://schemas.openxmlformats.org/officeDocument/2006/relationships/slide" Target="/ppt/slides/slide40.xml" Id="Rc16f31e8a0ad46dd" /><Relationship Type="http://schemas.openxmlformats.org/officeDocument/2006/relationships/slide" Target="/ppt/slides/slide41.xml" Id="Rc63e26d3c84148dc" /><Relationship Type="http://schemas.openxmlformats.org/officeDocument/2006/relationships/slide" Target="/ppt/slides/slide42.xml" Id="R332b0cd8072d437c" /><Relationship Type="http://schemas.openxmlformats.org/officeDocument/2006/relationships/slide" Target="/ppt/slides/slide43.xml" Id="Ra4219a009370474d" /><Relationship Type="http://schemas.openxmlformats.org/officeDocument/2006/relationships/slide" Target="/ppt/slides/slide44.xml" Id="R96d827c4a488414e" /><Relationship Type="http://schemas.openxmlformats.org/officeDocument/2006/relationships/slide" Target="/ppt/slides/slide45.xml" Id="Re074474436e6496e" /><Relationship Type="http://schemas.openxmlformats.org/officeDocument/2006/relationships/slide" Target="/ppt/slides/slide46.xml" Id="R72d5f878c6cd4cb9" /><Relationship Type="http://schemas.openxmlformats.org/officeDocument/2006/relationships/slide" Target="/ppt/slides/slide47.xml" Id="Re0fad7eac1bd400d" /><Relationship Type="http://schemas.openxmlformats.org/officeDocument/2006/relationships/slide" Target="/ppt/slides/slide48.xml" Id="R48ec918fe2614e99" /><Relationship Type="http://schemas.openxmlformats.org/officeDocument/2006/relationships/slide" Target="/ppt/slides/slide49.xml" Id="Red9c821624a34a04" /><Relationship Type="http://schemas.openxmlformats.org/officeDocument/2006/relationships/slide" Target="/ppt/slides/slide50.xml" Id="R241f0c255ca24d09" /><Relationship Type="http://schemas.openxmlformats.org/officeDocument/2006/relationships/slide" Target="/ppt/slides/slide51.xml" Id="R5a61906afde44070" /><Relationship Type="http://schemas.openxmlformats.org/officeDocument/2006/relationships/slide" Target="/ppt/slides/slide52.xml" Id="Rf2cf885cb2324f7b" /><Relationship Type="http://schemas.openxmlformats.org/officeDocument/2006/relationships/slide" Target="/ppt/slides/slide53.xml" Id="R6bf432a3dd304ecf" /><Relationship Type="http://schemas.openxmlformats.org/officeDocument/2006/relationships/slide" Target="/ppt/slides/slide54.xml" Id="R2ee3f40598bc4640" /><Relationship Type="http://schemas.openxmlformats.org/officeDocument/2006/relationships/slide" Target="/ppt/slides/slide55.xml" Id="Rd29b589b74594459" /><Relationship Type="http://schemas.openxmlformats.org/officeDocument/2006/relationships/slide" Target="/ppt/slides/slide56.xml" Id="R3dbe046603284008" /><Relationship Type="http://schemas.openxmlformats.org/officeDocument/2006/relationships/slide" Target="/ppt/slides/slide57.xml" Id="R5272411fbcc2449a" /><Relationship Type="http://schemas.openxmlformats.org/officeDocument/2006/relationships/slide" Target="/ppt/slides/slide58.xml" Id="R7a7c69ae24bc4871" /><Relationship Type="http://schemas.openxmlformats.org/officeDocument/2006/relationships/slide" Target="/ppt/slides/slide59.xml" Id="R65ceb287c5674118" /><Relationship Type="http://schemas.openxmlformats.org/officeDocument/2006/relationships/slide" Target="/ppt/slides/slide60.xml" Id="Rd8854e60ae3a45ff" /><Relationship Type="http://schemas.openxmlformats.org/officeDocument/2006/relationships/slide" Target="/ppt/slides/slide61.xml" Id="R287d847ba7e64b8e" /><Relationship Type="http://schemas.openxmlformats.org/officeDocument/2006/relationships/slide" Target="/ppt/slides/slide62.xml" Id="R4d31e8e3e0464342" /><Relationship Type="http://schemas.openxmlformats.org/officeDocument/2006/relationships/slide" Target="/ppt/slides/slide63.xml" Id="R1456bb1e940f4e48" /><Relationship Type="http://schemas.openxmlformats.org/officeDocument/2006/relationships/slide" Target="/ppt/slides/slide64.xml" Id="R915a699d0dd049c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8e81d2e9a954c9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050d0abeadc425b" /><Relationship Type="http://schemas.openxmlformats.org/officeDocument/2006/relationships/notesMaster" Target="/ppt/notesMasters/notesMaster1.xml" Id="Rf4a466d721e64fc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03f1a9c72204b3e" /><Relationship Type="http://schemas.openxmlformats.org/officeDocument/2006/relationships/notesMaster" Target="/ppt/notesMasters/notesMaster1.xml" Id="R65c4b5112437415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88b8597aba24f05" /><Relationship Type="http://schemas.openxmlformats.org/officeDocument/2006/relationships/notesMaster" Target="/ppt/notesMasters/notesMaster1.xml" Id="Rad2579914a9a4b8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7d8b6893a674d97" /><Relationship Type="http://schemas.openxmlformats.org/officeDocument/2006/relationships/notesMaster" Target="/ppt/notesMasters/notesMaster1.xml" Id="Rdd952a89ac28454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83cb4f0bd04a56" /><Relationship Type="http://schemas.openxmlformats.org/officeDocument/2006/relationships/notesMaster" Target="/ppt/notesMasters/notesMaster1.xml" Id="R0b5e05ca8a194e1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1a131aaee904c9e" /><Relationship Type="http://schemas.openxmlformats.org/officeDocument/2006/relationships/notesMaster" Target="/ppt/notesMasters/notesMaster1.xml" Id="Ra634b822d6d3497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688e62e9e434b99" /><Relationship Type="http://schemas.openxmlformats.org/officeDocument/2006/relationships/notesMaster" Target="/ppt/notesMasters/notesMaster1.xml" Id="R37929af417e749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60e91a9f5094ac6" /><Relationship Type="http://schemas.openxmlformats.org/officeDocument/2006/relationships/notesMaster" Target="/ppt/notesMasters/notesMaster1.xml" Id="R0915d32c5357431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f7ae0f46c9242aa" /><Relationship Type="http://schemas.openxmlformats.org/officeDocument/2006/relationships/notesMaster" Target="/ppt/notesMasters/notesMaster1.xml" Id="R1cdaa44b231b40b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a4cd29712d0421d" /><Relationship Type="http://schemas.openxmlformats.org/officeDocument/2006/relationships/notesMaster" Target="/ppt/notesMasters/notesMaster1.xml" Id="R9f0a9d6a69f5446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20a900980a6423f" /><Relationship Type="http://schemas.openxmlformats.org/officeDocument/2006/relationships/notesMaster" Target="/ppt/notesMasters/notesMaster1.xml" Id="R0d297ade1d454ad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cfc2d83320f458e" /><Relationship Type="http://schemas.openxmlformats.org/officeDocument/2006/relationships/notesMaster" Target="/ppt/notesMasters/notesMaster1.xml" Id="R37c4dc6408cc4e3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e69b6cf2cf74fdc" /><Relationship Type="http://schemas.openxmlformats.org/officeDocument/2006/relationships/notesMaster" Target="/ppt/notesMasters/notesMaster1.xml" Id="R8c35335b1615491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1bf969baffc4987" /><Relationship Type="http://schemas.openxmlformats.org/officeDocument/2006/relationships/notesMaster" Target="/ppt/notesMasters/notesMaster1.xml" Id="R1c8785ae575d4f5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5b23fb3673740f0" /><Relationship Type="http://schemas.openxmlformats.org/officeDocument/2006/relationships/notesMaster" Target="/ppt/notesMasters/notesMaster1.xml" Id="R71b484182ca7447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eea5edb70054883" /><Relationship Type="http://schemas.openxmlformats.org/officeDocument/2006/relationships/notesMaster" Target="/ppt/notesMasters/notesMaster1.xml" Id="R50c339ad5a4e40d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d067dd28290489b" /><Relationship Type="http://schemas.openxmlformats.org/officeDocument/2006/relationships/notesMaster" Target="/ppt/notesMasters/notesMaster1.xml" Id="R7084ae357c4b4e0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c9fefe778834e4b" /><Relationship Type="http://schemas.openxmlformats.org/officeDocument/2006/relationships/notesMaster" Target="/ppt/notesMasters/notesMaster1.xml" Id="R92e4cb0589af4cd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087b06b624d437c" /><Relationship Type="http://schemas.openxmlformats.org/officeDocument/2006/relationships/notesMaster" Target="/ppt/notesMasters/notesMaster1.xml" Id="R84cead01cca9444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7c65cfddd7645f2" /><Relationship Type="http://schemas.openxmlformats.org/officeDocument/2006/relationships/notesMaster" Target="/ppt/notesMasters/notesMaster1.xml" Id="R37543a33e0aa4a9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5f2cba81dbf4248" /><Relationship Type="http://schemas.openxmlformats.org/officeDocument/2006/relationships/notesMaster" Target="/ppt/notesMasters/notesMaster1.xml" Id="R4509c3494840452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b5aa80d00eb499e" /><Relationship Type="http://schemas.openxmlformats.org/officeDocument/2006/relationships/notesMaster" Target="/ppt/notesMasters/notesMaster1.xml" Id="Rc88081e8197a421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bdfe2edbe4a4353" /><Relationship Type="http://schemas.openxmlformats.org/officeDocument/2006/relationships/notesMaster" Target="/ppt/notesMasters/notesMaster1.xml" Id="R24ae716c34ac41a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cfc72af41304e4f" /><Relationship Type="http://schemas.openxmlformats.org/officeDocument/2006/relationships/notesMaster" Target="/ppt/notesMasters/notesMaster1.xml" Id="Rfb5e7b67ce424a8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f1d544749634375" /><Relationship Type="http://schemas.openxmlformats.org/officeDocument/2006/relationships/notesMaster" Target="/ppt/notesMasters/notesMaster1.xml" Id="R9aabe363d0d64a8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2bf445162274fe2" /><Relationship Type="http://schemas.openxmlformats.org/officeDocument/2006/relationships/notesMaster" Target="/ppt/notesMasters/notesMaster1.xml" Id="R158b22e5757340b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72883bbbc7a40ed" /><Relationship Type="http://schemas.openxmlformats.org/officeDocument/2006/relationships/notesMaster" Target="/ppt/notesMasters/notesMaster1.xml" Id="R6ff52c42af3e4bb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64b542c9a544453" /><Relationship Type="http://schemas.openxmlformats.org/officeDocument/2006/relationships/notesMaster" Target="/ppt/notesMasters/notesMaster1.xml" Id="Ree6732633ba449f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40e99b3e78c41fc" /><Relationship Type="http://schemas.openxmlformats.org/officeDocument/2006/relationships/notesMaster" Target="/ppt/notesMasters/notesMaster1.xml" Id="R942e966e96d34c4b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382cef3afcf4e0b" /><Relationship Type="http://schemas.openxmlformats.org/officeDocument/2006/relationships/notesMaster" Target="/ppt/notesMasters/notesMaster1.xml" Id="Recf8d8e63672443a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82b2e33dba374f5d" /><Relationship Type="http://schemas.openxmlformats.org/officeDocument/2006/relationships/notesMaster" Target="/ppt/notesMasters/notesMaster1.xml" Id="Rd2bc298a91d148f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b23e477687e4ecd" /><Relationship Type="http://schemas.openxmlformats.org/officeDocument/2006/relationships/notesMaster" Target="/ppt/notesMasters/notesMaster1.xml" Id="R6c0ae3e2d8b240c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efb64dc416a480d" /><Relationship Type="http://schemas.openxmlformats.org/officeDocument/2006/relationships/notesMaster" Target="/ppt/notesMasters/notesMaster1.xml" Id="R173bc56b8d2f45c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b85b81d20dc4af5" /><Relationship Type="http://schemas.openxmlformats.org/officeDocument/2006/relationships/notesMaster" Target="/ppt/notesMasters/notesMaster1.xml" Id="R79f71e2fd72b4fd3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110b5242b644339" /><Relationship Type="http://schemas.openxmlformats.org/officeDocument/2006/relationships/notesMaster" Target="/ppt/notesMasters/notesMaster1.xml" Id="Rece73ef18e4f44f6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742200bfe0d4fe0" /><Relationship Type="http://schemas.openxmlformats.org/officeDocument/2006/relationships/notesMaster" Target="/ppt/notesMasters/notesMaster1.xml" Id="Rcd9cdf16b3854e36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a6e1aa8eeae54533" /><Relationship Type="http://schemas.openxmlformats.org/officeDocument/2006/relationships/notesMaster" Target="/ppt/notesMasters/notesMaster1.xml" Id="R40e58b15c569458a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3a6178112e24a25" /><Relationship Type="http://schemas.openxmlformats.org/officeDocument/2006/relationships/notesMaster" Target="/ppt/notesMasters/notesMaster1.xml" Id="R4fffe21b92f24674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32be7763f864c7a" /><Relationship Type="http://schemas.openxmlformats.org/officeDocument/2006/relationships/notesMaster" Target="/ppt/notesMasters/notesMaster1.xml" Id="Ra093df8b00b34db9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eece1d8c9004c56" /><Relationship Type="http://schemas.openxmlformats.org/officeDocument/2006/relationships/notesMaster" Target="/ppt/notesMasters/notesMaster1.xml" Id="R16d96055f180430b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49d178c893d34621" /><Relationship Type="http://schemas.openxmlformats.org/officeDocument/2006/relationships/notesMaster" Target="/ppt/notesMasters/notesMaster1.xml" Id="Rdb49fc32c2d6443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5e95f218a84649ba" /><Relationship Type="http://schemas.openxmlformats.org/officeDocument/2006/relationships/notesMaster" Target="/ppt/notesMasters/notesMaster1.xml" Id="R448c415344eb43fb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eedefe8a632c4238" /><Relationship Type="http://schemas.openxmlformats.org/officeDocument/2006/relationships/notesMaster" Target="/ppt/notesMasters/notesMaster1.xml" Id="Rafade530f8f34c31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c08cd834ba4f4b67" /><Relationship Type="http://schemas.openxmlformats.org/officeDocument/2006/relationships/notesMaster" Target="/ppt/notesMasters/notesMaster1.xml" Id="Rf2623b88ec9c465d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1cca0d2761749a3" /><Relationship Type="http://schemas.openxmlformats.org/officeDocument/2006/relationships/notesMaster" Target="/ppt/notesMasters/notesMaster1.xml" Id="R74b6a8af48e74f3c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841fabee939049f3" /><Relationship Type="http://schemas.openxmlformats.org/officeDocument/2006/relationships/notesMaster" Target="/ppt/notesMasters/notesMaster1.xml" Id="R0cf62388aab34121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8e0e0b12416347cb" /><Relationship Type="http://schemas.openxmlformats.org/officeDocument/2006/relationships/notesMaster" Target="/ppt/notesMasters/notesMaster1.xml" Id="Rf571678972d24a74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e10fc55d72084576" /><Relationship Type="http://schemas.openxmlformats.org/officeDocument/2006/relationships/notesMaster" Target="/ppt/notesMasters/notesMaster1.xml" Id="R1009b2721ff042a4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72c80f1cd9ed4576" /><Relationship Type="http://schemas.openxmlformats.org/officeDocument/2006/relationships/notesMaster" Target="/ppt/notesMasters/notesMaster1.xml" Id="R50a004e96c5649b3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e42b90ca5a774d13" /><Relationship Type="http://schemas.openxmlformats.org/officeDocument/2006/relationships/notesMaster" Target="/ppt/notesMasters/notesMaster1.xml" Id="Rbb20f62487634aec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f68689b1f43f4922" /><Relationship Type="http://schemas.openxmlformats.org/officeDocument/2006/relationships/notesMaster" Target="/ppt/notesMasters/notesMaster1.xml" Id="R13961c9d31d742bc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fd70f53547c34f7b" /><Relationship Type="http://schemas.openxmlformats.org/officeDocument/2006/relationships/notesMaster" Target="/ppt/notesMasters/notesMaster1.xml" Id="R5c73a177cb7a4c57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afd5b922d9741ab" /><Relationship Type="http://schemas.openxmlformats.org/officeDocument/2006/relationships/notesMaster" Target="/ppt/notesMasters/notesMaster1.xml" Id="Rc756d7b8c6454f99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efd4e92640d45d0" /><Relationship Type="http://schemas.openxmlformats.org/officeDocument/2006/relationships/notesMaster" Target="/ppt/notesMasters/notesMaster1.xml" Id="R63e76646c0a64f8d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46356e3e03ec4310" /><Relationship Type="http://schemas.openxmlformats.org/officeDocument/2006/relationships/notesMaster" Target="/ppt/notesMasters/notesMaster1.xml" Id="Rd5a39311cf514806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b117baf658ab4212" /><Relationship Type="http://schemas.openxmlformats.org/officeDocument/2006/relationships/notesMaster" Target="/ppt/notesMasters/notesMaster1.xml" Id="R5d8eb4a91c494452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a0dd7d5f873d423b" /><Relationship Type="http://schemas.openxmlformats.org/officeDocument/2006/relationships/notesMaster" Target="/ppt/notesMasters/notesMaster1.xml" Id="R609ae098e24745e1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e0eb59a8bd044aae" /><Relationship Type="http://schemas.openxmlformats.org/officeDocument/2006/relationships/notesMaster" Target="/ppt/notesMasters/notesMaster1.xml" Id="R7bf3cd56df6349ac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d3f2a620c3e64772" /><Relationship Type="http://schemas.openxmlformats.org/officeDocument/2006/relationships/notesMaster" Target="/ppt/notesMasters/notesMaster1.xml" Id="R793f58d46c864c6a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1eb0e1f66e5b43a3" /><Relationship Type="http://schemas.openxmlformats.org/officeDocument/2006/relationships/notesMaster" Target="/ppt/notesMasters/notesMaster1.xml" Id="R5dc87a0e262c4d9e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06f2c2323db549a5" /><Relationship Type="http://schemas.openxmlformats.org/officeDocument/2006/relationships/notesMaster" Target="/ppt/notesMasters/notesMaster1.xml" Id="Rff6eca7db6374c8d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45ed114bcae14ec3" /><Relationship Type="http://schemas.openxmlformats.org/officeDocument/2006/relationships/notesMaster" Target="/ppt/notesMasters/notesMaster1.xml" Id="Rbe5a61fe2273478c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b126c97cadb84291" /><Relationship Type="http://schemas.openxmlformats.org/officeDocument/2006/relationships/notesMaster" Target="/ppt/notesMasters/notesMaster1.xml" Id="R00bb37ccbee04746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0e9d6d30ed72409f" /><Relationship Type="http://schemas.openxmlformats.org/officeDocument/2006/relationships/notesMaster" Target="/ppt/notesMasters/notesMaster1.xml" Id="R40477ba7d8f64f8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开场先告诉学生：今天不讲琐碎事务，只讲会改变后续走向的关键节点。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回扣第一天：判断方法已经有了，今天把它放进真实时间线。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让学生在评论区直接给出五个数字，总和必须等于100。此时不要公布标准答案。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这五问不是为了难住学生，而是暴露大家把忙碌误认为收益的习惯。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强调同一件事，做早与做晚、做深与做散，价值完全不同。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请学生记住三个字：抢、守、退。后面每个阶段都会反复出现。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不是说头衔永远没用，而是当资源冲突时，它的优先级通常更低。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快速展示时间线，不展开细节。提醒学生：这是通用顺序，具体月份以本校为准。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告诉学生：接下来不是记月份，而是理解每个阶段最需要保护什么。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解释：学长经验可以帮助理解，但不能替代正式规则。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互动：学长说转专业很容易，下一步要问哪一年、哪个学院、名单在哪里。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列举实验班、拔尖班、英语数学分级等，强调学校差异，以当年通知为准。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不要承诺班干部自动带来奖学金、入党或保研，一切以本校文件和真实评价为准。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让学生先选A或B，再揭示：岗位有入口价值，但信用必须靠交付完成。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强调加入不是四年承诺，可以先用四到六周观察。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让学生截图保存这五问。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宿舍不必强求成为亲密朋友，先建立共同生活规则。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不要给对方贴标签；持续影响睡眠、学习或安全时，及时找辅导员、宿管等正式支持。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帮助学生把情绪翻译成可修改变量。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强调仍能修复的平时分、答疑和补交窗口要及时抓。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比赛级别不是唯一标准，第一次项目最重要的是走完完整闭环。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不是说永远选低级别，而是大一第一段经历更应重视训练密度和真实贡献。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退出不是失败，而是停止给低回报项目续费。退出前要完成交接。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把最后一问作为识别沉没成本的固定工具。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可靠会让别人下次继续想到你，但不要无限替失信的人兜底。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同时守住睡眠、考试纪律和诚信底线。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第四问用于识别沉没成本。离开时做好交接，不要损害信用。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高质量弱连接同样有价值，不需要把所有关系强行升级。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停顿，带学生进入寒假阶段。背景使用用户提供的校园晚霞图。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不要因一次课程挫败或热门想象冲动转专业。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追问：最想转专业的人为什么更不能放弃当前成绩？因为它既是门票，也是安全垫。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一个主任务原则：调研报告、原型、工具作品或关键基础，完成一个即可。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关系维护的最低成本高回报动作，是感谢、交代和结果反馈。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确认成绩记载、资格影响和后续课程要求，以本校规则为准。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把报名、考试和最终确认看成三个不同决策，保留备选路线。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强调报名数量不能代替完成质量。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这不是绝对公式，而是帮助新生避免被项目名称和获奖承诺带走。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先把老师的一条建议变成结果，再争取下一次指导。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让学生在评论区改写。避免群发套话和夸大经历。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学校差异很大，具体计分必须查本校本院当年办法。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用沉没成本问题再次复盘：如果今天没加入，还会选择这个岗位吗？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及时完成证书、名单、署名、学校认定和作品备份。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复盘自己是否只索取资源，也要看自己向关系中提供了什么价值。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第二张成绩单，往往更能决定大二以后机会会不会主动靠近。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章节背景使用用户提供的校园晚霞图。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如果暂时不知道未来路线，优先积累通用能力、真实作品或方向验证。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只有打卡和听课，不能自动形成可展示成果。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大一结束不要求唯一答案，但必须知道哪些选项正在关闭。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把数量要求理解为提醒，不是机械KPI；重点是经过真实合作验证。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不需要确定四年后唯一答案，但必须让下一年有清晰资源配置。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推荐引导：A补方向与成果；B退低回报组织；C放大复利结构；D先修资格与证据。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提醒所有月份必须结合目标学校核验，不能直接照搬通用时间线。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这四组问题浓缩自知识库中的八问机会判断卡。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建议每月更新一次。成果台账服务综测、简历、保研材料和作品集。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作业目标不是做漂亮表格，而是形成个人时间线与资源取舍。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不要求统一比例，只要求每一笔投入都能解释交换结构。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最后读出记忆锚点：用可靠交付筛选关系，用机会成本决定退出。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Internal course note: F:/知跃成长学院/信息差/大学信息差知识库/01_新生先看/三天直播训练营/Day2_大一关键节点推演课.md</a:t>
            </a:r>
          </a:p>
          <a:p xmlns:a="http://schemas.openxmlformats.org/drawingml/2006/main">
            <a:r>
              <a:t>- Visual template: F:/知跃成长学院/信息差/三天课程搭建一/Day1_大学避坑判断课_直播PPT_v3.pptx</a:t>
            </a:r>
          </a:p>
          <a:p xmlns:a="http://schemas.openxmlformats.org/drawingml/2006/main">
            <a:r>
              <a:t>- User-provided chapter background: F:/知跃成长学院/信息差/三天课程搭建一/webwxgetmsgimg.jfif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884e617dbad4f3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82f9d12f5804302" /><Relationship Type="http://schemas.openxmlformats.org/officeDocument/2006/relationships/slideLayout" Target="/ppt/slideLayouts/slideLayout1.xml" Id="R26933dfbaf52482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6933dfbaf52482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fcd97b634b4f69" /><Relationship Type="http://schemas.openxmlformats.org/officeDocument/2006/relationships/image" Target="/ppt/media/image.jpeg" Id="Rf1d221346bab477e" /><Relationship Type="http://schemas.openxmlformats.org/officeDocument/2006/relationships/notesSlide" Target="/ppt/notesSlides/notesSlide1.xml" Id="R3482da3389524a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048e7a21a241c4" /><Relationship Type="http://schemas.openxmlformats.org/officeDocument/2006/relationships/notesSlide" Target="/ppt/notesSlides/notesSlide2.xml" Id="R833ff9621a104f4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14f0647c644197" /><Relationship Type="http://schemas.openxmlformats.org/officeDocument/2006/relationships/notesSlide" Target="/ppt/notesSlides/notesSlide3.xml" Id="Re3315d248f534b1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5830586a3f4109" /><Relationship Type="http://schemas.openxmlformats.org/officeDocument/2006/relationships/notesSlide" Target="/ppt/notesSlides/notesSlide4.xml" Id="Ra2c344e28292420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6391eaa17f468e" /><Relationship Type="http://schemas.openxmlformats.org/officeDocument/2006/relationships/notesSlide" Target="/ppt/notesSlides/notesSlide5.xml" Id="R3c5930b9e9c6447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a56c693e8846ad" /><Relationship Type="http://schemas.openxmlformats.org/officeDocument/2006/relationships/notesSlide" Target="/ppt/notesSlides/notesSlide6.xml" Id="Rac96c2b4652f40d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7780f508ee42f3" /><Relationship Type="http://schemas.openxmlformats.org/officeDocument/2006/relationships/notesSlide" Target="/ppt/notesSlides/notesSlide7.xml" Id="R26ba7652a95647a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6568438f824c65" /><Relationship Type="http://schemas.openxmlformats.org/officeDocument/2006/relationships/notesSlide" Target="/ppt/notesSlides/notesSlide8.xml" Id="R3d3dc42e26164dc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cf15f0ba9144fa" /><Relationship Type="http://schemas.openxmlformats.org/officeDocument/2006/relationships/notesSlide" Target="/ppt/notesSlides/notesSlide9.xml" Id="Rbdf8e8093635439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f53fe1dcaf4d8f" /><Relationship Type="http://schemas.openxmlformats.org/officeDocument/2006/relationships/image" Target="/ppt/media/image.jpeg" Id="R88ce089c22344126" /><Relationship Type="http://schemas.openxmlformats.org/officeDocument/2006/relationships/notesSlide" Target="/ppt/notesSlides/notesSlide10.xml" Id="R4a889a8b571a4d1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45b75cb14c4818" /><Relationship Type="http://schemas.openxmlformats.org/officeDocument/2006/relationships/notesSlide" Target="/ppt/notesSlides/notesSlide11.xml" Id="R4fa287826cff436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434d5aa5634105" /><Relationship Type="http://schemas.openxmlformats.org/officeDocument/2006/relationships/notesSlide" Target="/ppt/notesSlides/notesSlide12.xml" Id="Ra6ae08eca16c4bc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4f3a8536d043de" /><Relationship Type="http://schemas.openxmlformats.org/officeDocument/2006/relationships/notesSlide" Target="/ppt/notesSlides/notesSlide13.xml" Id="Rab99c04c6e17436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45aeb246614f1d" /><Relationship Type="http://schemas.openxmlformats.org/officeDocument/2006/relationships/image" Target="/ppt/media/image.jpeg" Id="Ree6a211a690c4930" /><Relationship Type="http://schemas.openxmlformats.org/officeDocument/2006/relationships/notesSlide" Target="/ppt/notesSlides/notesSlide14.xml" Id="Rbe2f41a38e72487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d34a2098bb4979" /><Relationship Type="http://schemas.openxmlformats.org/officeDocument/2006/relationships/notesSlide" Target="/ppt/notesSlides/notesSlide15.xml" Id="R00201a8087bb455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d08637379c4040" /><Relationship Type="http://schemas.openxmlformats.org/officeDocument/2006/relationships/notesSlide" Target="/ppt/notesSlides/notesSlide16.xml" Id="R3991e06efa0f43b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8e8e08c6d44425" /><Relationship Type="http://schemas.openxmlformats.org/officeDocument/2006/relationships/notesSlide" Target="/ppt/notesSlides/notesSlide17.xml" Id="Rba7e2bdc2cbb4ec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bdb0828a684829" /><Relationship Type="http://schemas.openxmlformats.org/officeDocument/2006/relationships/notesSlide" Target="/ppt/notesSlides/notesSlide18.xml" Id="Ree3d4752e25b4f2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991f0f00b447c8" /><Relationship Type="http://schemas.openxmlformats.org/officeDocument/2006/relationships/notesSlide" Target="/ppt/notesSlides/notesSlide19.xml" Id="Rbbad8778330945b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386b93f0954fc9" /><Relationship Type="http://schemas.openxmlformats.org/officeDocument/2006/relationships/notesSlide" Target="/ppt/notesSlides/notesSlide20.xml" Id="R9ef87b98a0204b0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caa0b6a30f4a57" /><Relationship Type="http://schemas.openxmlformats.org/officeDocument/2006/relationships/image" Target="/ppt/media/image.jpeg" Id="Rb41be980bbee4624" /><Relationship Type="http://schemas.openxmlformats.org/officeDocument/2006/relationships/notesSlide" Target="/ppt/notesSlides/notesSlide21.xml" Id="R04aeb48cbe4a4a1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4531676a894b1b" /><Relationship Type="http://schemas.openxmlformats.org/officeDocument/2006/relationships/notesSlide" Target="/ppt/notesSlides/notesSlide22.xml" Id="Rc7bf648632294a3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8412beda594b4f" /><Relationship Type="http://schemas.openxmlformats.org/officeDocument/2006/relationships/notesSlide" Target="/ppt/notesSlides/notesSlide23.xml" Id="R72618ac40fac4ed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f777af92554114" /><Relationship Type="http://schemas.openxmlformats.org/officeDocument/2006/relationships/notesSlide" Target="/ppt/notesSlides/notesSlide24.xml" Id="R27ed1d9c8e694ff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3c3cd1cfdb43a7" /><Relationship Type="http://schemas.openxmlformats.org/officeDocument/2006/relationships/notesSlide" Target="/ppt/notesSlides/notesSlide25.xml" Id="Rf6c115723cfd406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3cbb95c6c540dc" /><Relationship Type="http://schemas.openxmlformats.org/officeDocument/2006/relationships/notesSlide" Target="/ppt/notesSlides/notesSlide26.xml" Id="Rb9626e7a4c5d467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15a2a46cd14e49" /><Relationship Type="http://schemas.openxmlformats.org/officeDocument/2006/relationships/notesSlide" Target="/ppt/notesSlides/notesSlide27.xml" Id="Rb87ae8b8df17400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bd56386eed440a" /><Relationship Type="http://schemas.openxmlformats.org/officeDocument/2006/relationships/notesSlide" Target="/ppt/notesSlides/notesSlide28.xml" Id="R8fb3e2cd81894ce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02d2777f214712" /><Relationship Type="http://schemas.openxmlformats.org/officeDocument/2006/relationships/image" Target="/ppt/media/image.jpeg" Id="R2314fd7a77d543db" /><Relationship Type="http://schemas.openxmlformats.org/officeDocument/2006/relationships/notesSlide" Target="/ppt/notesSlides/notesSlide29.xml" Id="R93ace5654aaa465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5968e5baf84bb7" /><Relationship Type="http://schemas.openxmlformats.org/officeDocument/2006/relationships/notesSlide" Target="/ppt/notesSlides/notesSlide30.xml" Id="R8efa408a44ac4ee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dac183f80e4925" /><Relationship Type="http://schemas.openxmlformats.org/officeDocument/2006/relationships/notesSlide" Target="/ppt/notesSlides/notesSlide31.xml" Id="R7141d259bc3f4d9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ae16dad948479d" /><Relationship Type="http://schemas.openxmlformats.org/officeDocument/2006/relationships/notesSlide" Target="/ppt/notesSlides/notesSlide32.xml" Id="Re70a2a225185481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ecc07e9c2e4625" /><Relationship Type="http://schemas.openxmlformats.org/officeDocument/2006/relationships/image" Target="/ppt/media/image.jpeg" Id="Rd732bb2993d44db1" /><Relationship Type="http://schemas.openxmlformats.org/officeDocument/2006/relationships/notesSlide" Target="/ppt/notesSlides/notesSlide33.xml" Id="R286d620cc5de421a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9b41a0536845f9" /><Relationship Type="http://schemas.openxmlformats.org/officeDocument/2006/relationships/image" Target="/ppt/media/image.jpeg" Id="R2a5696a515b34fd8" /><Relationship Type="http://schemas.openxmlformats.org/officeDocument/2006/relationships/notesSlide" Target="/ppt/notesSlides/notesSlide34.xml" Id="R1c793745a2294bc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8c2cf2240b4732" /><Relationship Type="http://schemas.openxmlformats.org/officeDocument/2006/relationships/notesSlide" Target="/ppt/notesSlides/notesSlide35.xml" Id="R9c31cfcfdd2d42d9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cb5853df0d4a13" /><Relationship Type="http://schemas.openxmlformats.org/officeDocument/2006/relationships/notesSlide" Target="/ppt/notesSlides/notesSlide36.xml" Id="R5bc73fb8263e4334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9182ec284b4df3" /><Relationship Type="http://schemas.openxmlformats.org/officeDocument/2006/relationships/notesSlide" Target="/ppt/notesSlides/notesSlide37.xml" Id="R2dd7707ea98e4e82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7efa14fa0147cb" /><Relationship Type="http://schemas.openxmlformats.org/officeDocument/2006/relationships/notesSlide" Target="/ppt/notesSlides/notesSlide38.xml" Id="R59cf5e6c56194db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a907b8ef6942e8" /><Relationship Type="http://schemas.openxmlformats.org/officeDocument/2006/relationships/image" Target="/ppt/media/image.jpeg" Id="R04a0de339fcc407a" /><Relationship Type="http://schemas.openxmlformats.org/officeDocument/2006/relationships/notesSlide" Target="/ppt/notesSlides/notesSlide39.xml" Id="R12a13d30d88c43cf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daa0d7ea8a4980" /><Relationship Type="http://schemas.openxmlformats.org/officeDocument/2006/relationships/notesSlide" Target="/ppt/notesSlides/notesSlide40.xml" Id="Rda33301ab4a7475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90cfa182844208" /><Relationship Type="http://schemas.openxmlformats.org/officeDocument/2006/relationships/notesSlide" Target="/ppt/notesSlides/notesSlide41.xml" Id="R3c1d4acbfac6414f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6594053cc044b1" /><Relationship Type="http://schemas.openxmlformats.org/officeDocument/2006/relationships/notesSlide" Target="/ppt/notesSlides/notesSlide42.xml" Id="Re03dcfe97d5041d4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f7aff71a334757" /><Relationship Type="http://schemas.openxmlformats.org/officeDocument/2006/relationships/notesSlide" Target="/ppt/notesSlides/notesSlide43.xml" Id="R80e8464894964a64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9402f75f20494f" /><Relationship Type="http://schemas.openxmlformats.org/officeDocument/2006/relationships/notesSlide" Target="/ppt/notesSlides/notesSlide44.xml" Id="R5434ebfcf17d4c66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8eb18c5aed4f15" /><Relationship Type="http://schemas.openxmlformats.org/officeDocument/2006/relationships/notesSlide" Target="/ppt/notesSlides/notesSlide45.xml" Id="Racaa4f7325aa4f4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11a158591d4443" /><Relationship Type="http://schemas.openxmlformats.org/officeDocument/2006/relationships/image" Target="/ppt/media/image.jpeg" Id="R33dd41aec0b34cd6" /><Relationship Type="http://schemas.openxmlformats.org/officeDocument/2006/relationships/notesSlide" Target="/ppt/notesSlides/notesSlide46.xml" Id="R0fecbecb8b474e32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fd2349870449fa" /><Relationship Type="http://schemas.openxmlformats.org/officeDocument/2006/relationships/notesSlide" Target="/ppt/notesSlides/notesSlide47.xml" Id="R83e201ce16384af4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357124cf604b66" /><Relationship Type="http://schemas.openxmlformats.org/officeDocument/2006/relationships/notesSlide" Target="/ppt/notesSlides/notesSlide48.xml" Id="R6fae47ad0f2e440c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75662d092e4b73" /><Relationship Type="http://schemas.openxmlformats.org/officeDocument/2006/relationships/notesSlide" Target="/ppt/notesSlides/notesSlide49.xml" Id="R6565260cd16f4e7b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9db72e89e04025" /><Relationship Type="http://schemas.openxmlformats.org/officeDocument/2006/relationships/notesSlide" Target="/ppt/notesSlides/notesSlide50.xml" Id="R9843fa28f78d426f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3558c36cb249de" /><Relationship Type="http://schemas.openxmlformats.org/officeDocument/2006/relationships/notesSlide" Target="/ppt/notesSlides/notesSlide51.xml" Id="R7428c95877164d7e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7e397e860847e6" /><Relationship Type="http://schemas.openxmlformats.org/officeDocument/2006/relationships/image" Target="/ppt/media/image.jpeg" Id="Rc3f59b86cd1e4f83" /><Relationship Type="http://schemas.openxmlformats.org/officeDocument/2006/relationships/notesSlide" Target="/ppt/notesSlides/notesSlide52.xml" Id="R9258be8241a74db7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06257ae2c846c1" /><Relationship Type="http://schemas.openxmlformats.org/officeDocument/2006/relationships/notesSlide" Target="/ppt/notesSlides/notesSlide53.xml" Id="R4fea17db81f04344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5b5347503c4aae" /><Relationship Type="http://schemas.openxmlformats.org/officeDocument/2006/relationships/notesSlide" Target="/ppt/notesSlides/notesSlide54.xml" Id="R23b53dc9ec654dfa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cbad0911b540c1" /><Relationship Type="http://schemas.openxmlformats.org/officeDocument/2006/relationships/notesSlide" Target="/ppt/notesSlides/notesSlide55.xml" Id="Re8743c647fb443e7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cbaa7bb2024b50" /><Relationship Type="http://schemas.openxmlformats.org/officeDocument/2006/relationships/notesSlide" Target="/ppt/notesSlides/notesSlide56.xml" Id="Ra81b87d38ffd4830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3020015d4c47c6" /><Relationship Type="http://schemas.openxmlformats.org/officeDocument/2006/relationships/notesSlide" Target="/ppt/notesSlides/notesSlide57.xml" Id="R52d31a05f03d4a1c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1f1cf37a3f46bb" /><Relationship Type="http://schemas.openxmlformats.org/officeDocument/2006/relationships/notesSlide" Target="/ppt/notesSlides/notesSlide58.xml" Id="R9591acb2c6b942cd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51330d5c074a80" /><Relationship Type="http://schemas.openxmlformats.org/officeDocument/2006/relationships/notesSlide" Target="/ppt/notesSlides/notesSlide59.xml" Id="R3c14197b181044c8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3eaebc512b4a23" /><Relationship Type="http://schemas.openxmlformats.org/officeDocument/2006/relationships/notesSlide" Target="/ppt/notesSlides/notesSlide60.xml" Id="R72de318ff6f04d3a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7abec590364443" /><Relationship Type="http://schemas.openxmlformats.org/officeDocument/2006/relationships/notesSlide" Target="/ppt/notesSlides/notesSlide61.xml" Id="R88b3484f09f34caa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a1c40a8a8e4e1c" /><Relationship Type="http://schemas.openxmlformats.org/officeDocument/2006/relationships/notesSlide" Target="/ppt/notesSlides/notesSlide62.xml" Id="R44e1676a58334bcb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875b9e89cf4b70" /><Relationship Type="http://schemas.openxmlformats.org/officeDocument/2006/relationships/notesSlide" Target="/ppt/notesSlides/notesSlide63.xml" Id="R2176f4ba6af64ab0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493e196b114639" /><Relationship Type="http://schemas.openxmlformats.org/officeDocument/2006/relationships/image" Target="/ppt/media/image.jpeg" Id="R202b1fe436184158" /><Relationship Type="http://schemas.openxmlformats.org/officeDocument/2006/relationships/notesSlide" Target="/ppt/notesSlides/notesSlide64.xml" Id="Rdc8843b75ba74c0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E273580-499F-4F72-89CC-8920CB7B2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d221346bab477e"/>
          <a:srcRect xmlns:a="http://schemas.openxmlformats.org/drawingml/2006/main" l="0" t="8813" r="0" b="8813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818CBBCD-343B-453D-9D4B-BEBDDD73D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47000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266F31F7-7F72-4AEE-AB95-CDAB96BBE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7048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三天训练营｜第二天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A74E5B8F-1813-4713-9B23-D1FD0891F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1257300"/>
            <a:ext cx="8191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大一关键节点推演课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32B2469-10D7-48C5-B17D-DB43D0652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199" y="2133600"/>
            <a:ext cx="8028709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rPr sz="1800" b="0">
                <a:solidFill>
                  <a:srgbClr val="E4ECE8"/>
                </a:solidFill>
              </a:rPr>
              <a:t>用两个小时，把大一重新过一遍。</a:t>
            </a:r>
          </a:p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t/>
            </a:r>
          </a:p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rPr sz="1800" b="0">
                <a:solidFill>
                  <a:srgbClr val="E4ECE8"/>
                </a:solidFill>
              </a:rPr>
              <a:t>从录取后到第一个暑假，抓住真正改变走向的分叉口。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0EABC09D-ACE4-4596-A7C0-E0C492193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53000"/>
            <a:ext cx="7239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1">
                <a:solidFill>
                  <a:srgbClr val="F4E7B8"/>
                </a:solidFill>
              </a:defRPr>
            </a:pPr>
            <a:r>
              <a:rPr sz="1575" b="1">
                <a:solidFill>
                  <a:srgbClr val="F4E7B8"/>
                </a:solidFill>
              </a:rPr>
              <a:t>时间线是明线｜长期利益最大化是暗线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9352692C-54C8-4908-B231-1339D6006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90E9013A-6D1C-4589-96DB-8B82E1C25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第二天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5C8923-A940-4EE9-9394-CD6985E4D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61758545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课程定位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大一不是体验清单，而是资源配置题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开场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02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今天解决什么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第一天教你怎么判断；第二天带你看清什么时候必须判断。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两条线同时推进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明线：从录取后走到第一个暑假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暗线：每一步都计算长期回报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结果：尽可能保留未来选择权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开场实验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如果大一只有100点精力，你怎么分？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开场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03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课程与成绩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班委、社团与组织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竞赛、项目与作品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同学、学长与老师关系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休息、娱乐与个人生活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连续追问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你分出去的每一点，究竟在交换什么？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开场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04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转专业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第一次期末成绩不够，准备从哪里补？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活动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参加六个活动却没有一项被认定，值多少？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人脉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认识很多人，却没人愿意和你组队，算吗？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社团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每周十小时，只留下干事头衔，还续费吗？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未来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方向未定时，什么东西最值得先守住？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BF8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E5C5FE9-9CB4-4EC0-B3E6-9CB5130EE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8EF"/>
          </a:solidFill>
          <a:ln xmlns:a="http://schemas.openxmlformats.org/drawingml/2006/main" w="0">
            <a:solidFill>
              <a:srgbClr val="FBF8EF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CD2BE3A6-18C6-470B-9E3C-A0DD17976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揭示规则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C0A1F43E-3C94-4F6B-B070-03275F009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大学不是做得越多，得分越高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2860BA1-E943-44A6-963B-2CFED22CD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DD4C0E1-DD90-4ED6-9B59-0AEA04E8E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B200294A-A0D0-4CA5-829D-17534D0E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开场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E6724395-B445-467A-9570-195F02989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05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33C033D5-66C9-40CE-A820-8212C563A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A66EEECE-9872-483F-94A9-4D7CF57D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9E49C4F6-5065-4FEF-A9FD-2CB24048E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做早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09D7D235-C658-4DB0-A412-5BD9799B4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有窗口、有前置条件，做早才叫布局。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9C404F16-4172-4E7D-974B-16A3B47CA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B38F62F-3330-4D87-BCB5-64B211503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2FF13A02-4B64-4C3E-AF5F-03EC92C09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做深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A275355-1B0A-4A13-8F13-EEF0F6155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能形成作品与能力，做深才叫成果。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FB7356F4-673A-4EF2-8990-66F4A4C05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08A17290-828E-4BE9-961F-55B2904A0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664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5898041-15B0-4F7F-A52F-4B33C1437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会退出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B3541EFE-411B-4131-B492-FE3A3CB22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一旦压住主线，越坚持代价越高。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C6149DC1-A792-4F64-BE4D-4E1A5E2B1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953000"/>
            <a:ext cx="8572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14213D"/>
                </a:solidFill>
              </a:defRPr>
            </a:pPr>
            <a:r>
              <a:rPr sz="1650" b="1">
                <a:solidFill>
                  <a:srgbClr val="14213D"/>
                </a:solidFill>
              </a:rPr>
              <a:t>大一是一道有机会成本的资源配置题。</a:t>
            </a:r>
          </a:p>
        </p:txBody>
      </p:sp>
    </p:spTree>
    <p:extLst>
      <p:ext uri="{BB962C8B-B14F-4D97-AF65-F5344CB8AC3E}">
        <p14:creationId xmlns:p14="http://schemas.microsoft.com/office/powerpoint/2010/main" val="66355610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暗线工具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每到一个分叉口，只做三种判断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开场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06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该抢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一次性窗口、稀缺入口、低成本高选择权。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该守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成绩、资格、信誉、证据和可持续关系。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该退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低回报、高消耗、挤压主线的长期投入。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默认优先级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方向不清楚时，先保护通用底盘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开场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07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先守资格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不让一次性窗口和硬性门槛提前关门。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再守底盘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成绩、英语、专业基础能够跨路线复用。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做真实成果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优先进入能留下作品和贡献的任务。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最后看头衔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活动数量和表面热闹排在最后。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全年地图｜上半场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大一的分叉，比正式开学更早出现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全年地图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08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录取后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建立信息入口，发现入学选拔。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开学首月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班干部、社团招新、关系初步形成。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学期中段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成绩反馈、竞赛组队、组织观察。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期末结算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绩点、资格、组织去留与关系筛选。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全年地图｜下半场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寒假以后，开始主动重组自己的路线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全年地图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09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第一个寒假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转专业准备、项目启动、关系维护。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06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大一下前半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成绩修复、正式转专业、链接老师。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07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学年后段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综测奖学金、换届、成果认定。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08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第一个暑假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完成成果，选择大二主线。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ce089c22344126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第一阶段｜录取后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先拿到地图，再决定往哪走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真正的起跑线，不在报到那天，而在你开始接触学校信息时。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该抢入口｜该守核验｜该退噪音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第一阶段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01｜信息入口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暗线｜抢可靠入口：群多不等于信息充分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第一阶段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11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真正要建立的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把信息分成正式规则、执行通知、经验解释三个层级。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先抓三件事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学校与学院官网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教务与官方通知渠道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辅导员、助班等执行联系人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信息层级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同一条消息，先判断它能证明什么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第一阶段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12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官网文件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负责资格、边界、适用对象和正式口径。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当年通知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负责今年时间、材料、地点和执行流程。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老师答复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负责补齐具体操作与特殊情况。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学长经验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负责提醒坑点，但不能直接代替规则。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BF8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E5C5FE9-9CB4-4EC0-B3E6-9CB5130EE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8EF"/>
          </a:solidFill>
          <a:ln xmlns:a="http://schemas.openxmlformats.org/drawingml/2006/main" w="0">
            <a:solidFill>
              <a:srgbClr val="FBF8EF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CD2BE3A6-18C6-470B-9E3C-A0DD17976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02｜入学选拔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C0A1F43E-3C94-4F6B-B070-03275F009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暗线｜抢窗口、守资格：先保留比较权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2860BA1-E943-44A6-963B-2CFED22CD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DD4C0E1-DD90-4ED6-9B59-0AEA04E8E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B200294A-A0D0-4CA5-829D-17534D0E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第一阶段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E6724395-B445-467A-9570-195F02989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13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33C033D5-66C9-40CE-A820-8212C563A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A66EEECE-9872-483F-94A9-4D7CF57D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9E49C4F6-5065-4FEF-A9FD-2CB24048E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该抢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09D7D235-C658-4DB0-A412-5BD9799B4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说明会、报名、考试与材料准备。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9C404F16-4172-4E7D-974B-16A3B47CA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B38F62F-3330-4D87-BCB5-64B211503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2FF13A02-4B64-4C3E-AF5F-03EC92C09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该守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A275355-1B0A-4A13-8F13-EEF0F6155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真实培养资源、考核压力与退出代价。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FB7356F4-673A-4EF2-8990-66F4A4C05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08A17290-828E-4BE9-961F-55B2904A0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664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5898041-15B0-4F7F-A52F-4B33C1437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该退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B3541EFE-411B-4131-B492-FE3A3CB22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只看光环、规则模糊、方向明显不匹配。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C6149DC1-A792-4F64-BE4D-4E1A5E2B1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953000"/>
            <a:ext cx="8572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14213D"/>
                </a:solidFill>
              </a:defRPr>
            </a:pPr>
            <a:r>
              <a:rPr sz="1650" b="1">
                <a:solidFill>
                  <a:srgbClr val="14213D"/>
                </a:solidFill>
              </a:rPr>
              <a:t>报名和最终加入，是两个不同决策。</a:t>
            </a:r>
          </a:p>
        </p:txBody>
      </p:sp>
    </p:spTree>
    <p:extLst>
      <p:ext uri="{BB962C8B-B14F-4D97-AF65-F5344CB8AC3E}">
        <p14:creationId xmlns:p14="http://schemas.microsoft.com/office/powerpoint/2010/main" val="663556103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6a211a690c4930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第二阶段｜开学首月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不要急着证明自己，先看交换结构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班干部、社团和关系会同时涌来。热闹只是表面，真正要看的是你用什么交换什么。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先试用｜再观察｜后重投入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03｜班干部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暗线｜算净收益：岗位是一笔责任交换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15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你付出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时间、沟通、琐碎责任与情绪成本。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你可能得到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信息靠近、正式任务、组织训练与老师观察。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真正转化器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不是头衔，而是持续、可靠的交付。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BF8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E5C5FE9-9CB4-4EC0-B3E6-9CB5130EE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8EF"/>
          </a:solidFill>
          <a:ln xmlns:a="http://schemas.openxmlformats.org/drawingml/2006/main" w="0">
            <a:solidFill>
              <a:srgbClr val="FBF8EF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CD2BE3A6-18C6-470B-9E3C-A0DD17976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互动案例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C0A1F43E-3C94-4F6B-B070-03275F009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半年后，谁更值得继续合作？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2860BA1-E943-44A6-963B-2CFED22CD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DD4C0E1-DD90-4ED6-9B59-0AEA04E8E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B200294A-A0D0-4CA5-829D-17534D0E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E6724395-B445-467A-9570-195F02989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16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33C033D5-66C9-40CE-A820-8212C563A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A66EEECE-9872-483F-94A9-4D7CF57D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9E49C4F6-5065-4FEF-A9FD-2CB24048E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A 同学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09D7D235-C658-4DB0-A412-5BD9799B4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当班长，每周投入八小时，但任务经常拖延。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9C404F16-4172-4E7D-974B-16A3B47CA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B38F62F-3330-4D87-BCB5-64B211503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2FF13A02-4B64-4C3E-AF5F-03EC92C09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B 同学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A275355-1B0A-4A13-8F13-EEF0F6155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不是班委，却长期整理资料、按时完成任务。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FB7356F4-673A-4EF2-8990-66F4A4C05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08A17290-828E-4BE9-961F-55B2904A0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664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5898041-15B0-4F7F-A52F-4B33C1437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判断标准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B3541EFE-411B-4131-B492-FE3A3CB22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头衔带来初始注意，交付决定长期信用。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C6149DC1-A792-4F64-BE4D-4E1A5E2B1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953000"/>
            <a:ext cx="8572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14213D"/>
                </a:solidFill>
              </a:defRPr>
            </a:pPr>
            <a:r>
              <a:rPr sz="1650" b="1">
                <a:solidFill>
                  <a:srgbClr val="14213D"/>
                </a:solidFill>
              </a:rPr>
              <a:t>大学里，可靠比活跃更稀缺。</a:t>
            </a:r>
          </a:p>
        </p:txBody>
      </p:sp>
    </p:spTree>
    <p:extLst>
      <p:ext uri="{BB962C8B-B14F-4D97-AF65-F5344CB8AC3E}">
        <p14:creationId xmlns:p14="http://schemas.microsoft.com/office/powerpoint/2010/main" val="663556103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04｜社团招新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暗线｜只留有回报的组织：至少兑现一种价值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17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兴趣归属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我愿意长期参与，也能获得真实连接。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技能训练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有人带我完成可迁移的任务。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项目作品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能够进入比赛、项目或作品生产。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信息关系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能接触稳定的人和高质量信息。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只剩开会、签到和跑腿，就要谨慎续费。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招新五问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在面试前，也要反过来面试这个组织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18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新生前三个月具体做什么？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每周真实投入多少时间？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去年新生留下了什么作品或成果？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退出是否自由，有没有隐性惩罚？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谁会真正带新人做事？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05｜关系定型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暗线｜守边界、筛关系：最先认识不等于绑定四年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19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生活边界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作息、卫生、噪音和公共物品。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风险边界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借钱、代签、账号共享和违规行为。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隐私边界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照片、恋爱、评价与情绪倾倒。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合作边界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分工、截止时间、署名与贡献。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关系的第一目标，是安全、可预期、能合作。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互动判断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室友凌晨打游戏，你忍三周后突然爆发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20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问题只在室友吗？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对方需要调整，但用忍耐代替沟通，也错过了低成本解决窗口。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正确顺序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先说具体事实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再说对自己的影响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提出可执行请求，必要时升级求助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1be980bbee4624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第三阶段｜学期中段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从到处看看，转入选择性下注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第一次成绩反馈出现，竞赛开始组队，社团也露出真实工作结构。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校准成绩｜选择项目｜建立信用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06｜成绩反馈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暗线｜守住通用底盘：低分先校准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22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真正要判断的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课程怎么计分？失分原因是什么？剩余分数还能否修复？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优先保护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高学分课程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专业基础与先修课程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影响转专业、评奖等资格的课程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成绩复盘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不要只问考了多少分，要找失分机制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23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拆权重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平时、作业、实验、期中、期末各占多少。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找原因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没学会、没练习、没提交，还是没懂规则。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算余量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剩余分数、最低安全线和可修复空间。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调资源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调整时间，而不是只增加焦虑。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07｜竞赛组队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暗线｜抢真实任务：先看自己在队伍里的位置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24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学校是否认定，认定到什么范围？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团队有没有负责人和固定节奏？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自己能否承担核心或可成长任务？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不获奖时，能否留下作品与能力？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它会不会挤压更重要的课程与资格？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BF8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E5C5FE9-9CB4-4EC0-B3E6-9CB5130EE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8EF"/>
          </a:solidFill>
          <a:ln xmlns:a="http://schemas.openxmlformats.org/drawingml/2006/main" w="0">
            <a:solidFill>
              <a:srgbClr val="FBF8EF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CD2BE3A6-18C6-470B-9E3C-A0DD17976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组队案例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C0A1F43E-3C94-4F6B-B070-03275F009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甲队冲大奖，乙队让你真正负责一块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2860BA1-E943-44A6-963B-2CFED22CD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DD4C0E1-DD90-4ED6-9B59-0AEA04E8E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B200294A-A0D0-4CA5-829D-17534D0E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E6724395-B445-467A-9570-195F02989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25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33C033D5-66C9-40CE-A820-8212C563A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A66EEECE-9872-483F-94A9-4D7CF57D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9E49C4F6-5065-4FEF-A9FD-2CB24048E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甲队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09D7D235-C658-4DB0-A412-5BD9799B4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名头很大，但你只负责排版和杂务。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9C404F16-4172-4E7D-974B-16A3B47CA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B38F62F-3330-4D87-BCB5-64B211503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2FF13A02-4B64-4C3E-AF5F-03EC92C09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乙队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A275355-1B0A-4A13-8F13-EEF0F6155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级别普通，老师每周指导，你有完整任务。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FB7356F4-673A-4EF2-8990-66F4A4C05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08A17290-828E-4BE9-961F-55B2904A0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664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5898041-15B0-4F7F-A52F-4B33C1437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多数新生优先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B3541EFE-411B-4131-B492-FE3A3CB22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选择能建立完整闭环的乙队。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C6149DC1-A792-4F64-BE4D-4E1A5E2B1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953000"/>
            <a:ext cx="8572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14213D"/>
                </a:solidFill>
              </a:defRPr>
            </a:pPr>
            <a:r>
              <a:rPr sz="1650" b="1">
                <a:solidFill>
                  <a:srgbClr val="14213D"/>
                </a:solidFill>
              </a:rPr>
              <a:t>第一次项目，要的是自己的能力，不是借来的光环。</a:t>
            </a:r>
          </a:p>
        </p:txBody>
      </p:sp>
    </p:spTree>
    <p:extLst>
      <p:ext uri="{BB962C8B-B14F-4D97-AF65-F5344CB8AC3E}">
        <p14:creationId xmlns:p14="http://schemas.microsoft.com/office/powerpoint/2010/main" val="663556103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08｜组织观察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暗线｜用四周数据决定去留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26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投入时间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每周究竟占掉多少小时。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新增能力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是否学会能重复使用的东西。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真实关系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是否和靠谱的人共同完成任务。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可留成果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是否留下作品、案例或正式证明。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连续四周只有投入，就触发退出评估。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沉没成本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如果今天还没加入，你还会重新选择它吗？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27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不要被过去绑架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“都面试进来了”“部长对我很好”“再坚持一下”都不能替代收益证据。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退出也要守信用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完成当前承诺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说明真实原因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交接清楚，再停止投入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09｜任务关系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暗线｜用可靠交付换取下一次机会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第三阶段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28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接前确认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目标、截止时间、标准和自己的边界。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中途同步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不要等别人追问才汇报进度。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风险前置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出问题时提前说明，并给替代方案。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完成留证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保存成果、贡献与复盘记录。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14fd7a77d543db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第四阶段｜第一次期末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所有幻想，第一次被数字结算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成绩、资格、组织和关系在同一个阶段接受检验。忙不忙不重要，留下什么才重要。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先防失守｜再提收益｜暂停支线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第四阶段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10｜期末考试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暗线｜先守资格：按损失大小排复习优先级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第四阶段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30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先防挂科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阻止资格受损和风险继续扩大。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抓高学分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优先核心、基础和高权重课程。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算边际收益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不在回报极低的课程上过度投入。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暂停支线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临时活动和非关键任务先让路。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11｜组织去留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暗线｜比较新增收益与新增成本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第四阶段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31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新增任务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下学期能否承担更有价值的工作？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替代成本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同样资源能否用更低成本获得？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主线冲突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它是否持续挤压成绩和核心项目？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重新选择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如果今天没加入，我还会再加入吗？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11｜关系筛选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暗线｜守住经过合作验证的关系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第四阶段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32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生活关系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相处舒服，提供陪伴，不一定共同做事。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合作关系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未必亲密，但能够可靠完成任务。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成长关系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交换真实反馈，彼此拉高行动标准。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E273580-499F-4F72-89CC-8920CB7B2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32bb2993d44db1"/>
          <a:srcRect xmlns:a="http://schemas.openxmlformats.org/drawingml/2006/main" l="0" t="8813" r="0" b="8813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818CBBCD-343B-453D-9D4B-BEBDDD73D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47000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266F31F7-7F72-4AEE-AB95-CDAB96BBE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7048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大一上半场结束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A74E5B8F-1813-4713-9B23-D1FD0891F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1257300"/>
            <a:ext cx="8191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期末结算的不只是成绩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32B2469-10D7-48C5-B17D-DB43D0652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199" y="2133600"/>
            <a:ext cx="8028709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rPr sz="1800" b="0">
                <a:solidFill>
                  <a:srgbClr val="E4ECE8"/>
                </a:solidFill>
              </a:rPr>
              <a:t>组织开始分出真假，关系开始分出深浅，竞赛开始分出参与和贡献。</a:t>
            </a:r>
          </a:p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t/>
            </a:r>
          </a:p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rPr sz="1800" b="0">
                <a:solidFill>
                  <a:srgbClr val="E4ECE8"/>
                </a:solidFill>
              </a:rPr>
              <a:t>寒假，是第一次离开校园噪音重新下注。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0EABC09D-ACE4-4596-A7C0-E0C492193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53000"/>
            <a:ext cx="7239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1">
                <a:solidFill>
                  <a:srgbClr val="F4E7B8"/>
                </a:solidFill>
              </a:defRPr>
            </a:pPr>
            <a:r>
              <a:rPr sz="1575" b="1">
                <a:solidFill>
                  <a:srgbClr val="F4E7B8"/>
                </a:solidFill>
              </a:rPr>
              <a:t>修复什么｜下注什么｜靠近谁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9352692C-54C8-4908-B231-1339D6006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90E9013A-6D1C-4589-96DB-8B82E1C25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半场结算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5C8923-A940-4EE9-9394-CD6985E4D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33</a:t>
            </a:r>
          </a:p>
        </p:txBody>
      </p:sp>
    </p:spTree>
    <p:extLst>
      <p:ext uri="{BB962C8B-B14F-4D97-AF65-F5344CB8AC3E}">
        <p14:creationId xmlns:p14="http://schemas.microsoft.com/office/powerpoint/2010/main" val="161758545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a5696a515b34fd8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第五阶段｜第一个寒假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没有课表以后，才能看见自己的主线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寒假不是弯道超车，而是把上学期的反馈变成下一步的准备。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查方向｜做准备｜闭环关系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第五阶段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12｜转专业准备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暗线｜先守成绩，再验证是否真该转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第五阶段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35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难度不适应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不喜欢基础课难，不等于不适合长期方向。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方式不适应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不喜欢老师或学习方式，未必需要换专业。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方向不适应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不喜欢长期问题与能力结构，才值得重点验证。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寒假核验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正式通知发布前，先完成大部分调查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第五阶段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36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本校办法、往年通知和录取名单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成绩、排名、挂科与先修课要求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目标专业真实课程与培养资源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补课、竞争、适应与延毕风险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留在原专业还能怎样调整方向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13｜寒假项目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暗线｜只押一个可交付的高复利任务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第五阶段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37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不要排满日程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真正的准备，是让开学后的自己拥有启动优势。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可以完成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找队友与老师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拆往届作品、学关键工具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形成选题或做出最小原型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14｜关系维护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暗线｜用具体反馈换下一次合作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第五阶段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38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感谢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对帮助过自己的人，具体表达感谢。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交代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对共同任务，反馈结果和未完事项。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约下一步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和下学期继续合作的人确认具体节点。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a0de339fcc407a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第六阶段｜大一下前半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第一次主动重组自己的路径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处理上学期留下的问题，同时把转专业、项目和老师连接从想法变成行动。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先止损｜再选择｜主动靠近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15｜成绩修复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暗线｜先抢手续窗口，再修复成绩底盘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40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抢手续窗口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先处理复查、补考、重修等截止事项。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补知识缺口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优先修复影响后续课程的基础。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调下学期负荷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减少活动，给修复留出空间。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建防复发机制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改变学习系统，而不是只补一次考试。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16｜正式转专业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暗线｜比较四年净收益，不为逃避而转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41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转的是课程结构，还是更好听的名称？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目标资源和限制是否被真实验证？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转入后补课成本有多大？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转失败时，原专业还有哪些路线？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三年后什么情况会让我后悔？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17｜春季项目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暗线｜抢入口、守主线、走到成果认定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42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报名节点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先占入口，确认资格与截止时间。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组队节点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进入有负责人、有节奏的团队。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作品节点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承担真实任务，形成完整交付。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认定节点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让成果能被学校和未来场景使用。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很多人只完成了第一步。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项目评分卡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每项0—2分，低于6分不做重投入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43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有没有真实导师或稳定指导？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有没有明确任务和固定节奏？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能不能形成作品或真实成果？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自己的贡献能不能被证明？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失败以后，能力能不能迁移？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18｜主动链接老师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暗线｜先提供价值，再争取低成本指导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44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我是谁：课程、年级与当前基础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为什么找您：具体方向或问题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我做过什么：阅读、练习或小作品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我希望什么：一个建议或小任务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我如何反馈：给出合理行动节点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2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6" name="矩形 25">
            <a:extLst xmlns:a="http://schemas.openxmlformats.org/drawingml/2006/main">
              <a:ext uri="{FF2B5EF4-FFF2-40B4-BE49-F238E27FC236}">
                <a16:creationId xmlns:a16="http://schemas.microsoft.com/office/drawing/2014/main" id="{64CD846D-089D-43C1-A2F1-9C5D4A15E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2F7F7"/>
          </a:solidFill>
          <a:ln xmlns:a="http://schemas.openxmlformats.org/drawingml/2006/main" w="0">
            <a:solidFill>
              <a:srgbClr val="F2F7F7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244437C-A7AA-41A0-B196-C34C2BDA4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现场练习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600DC147-2D45-479B-89B1-A1DC33921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把“老师，我想进您的实验室”改成三句话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43F4D21-7043-42D6-B28F-DD783CBB1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5A26F34E-985E-420C-8598-58346C71E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D5EF091C-43D6-4569-A561-EE9F0B334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第六阶段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A86780D5-5621-4C45-B85C-A18802ECF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45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B66F0790-C423-44DC-B811-B1C3AD6AC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038350"/>
            <a:ext cx="2571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400" b="1">
                <a:solidFill>
                  <a:srgbClr val="14213D"/>
                </a:solidFill>
              </a:defRPr>
            </a:pPr>
            <a:r>
              <a:rPr sz="2400" b="1">
                <a:solidFill>
                  <a:srgbClr val="14213D"/>
                </a:solidFill>
              </a:rPr>
              <a:t>练习任务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7F7B4C7-30F8-4001-BA52-1EEAC1A38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647950"/>
            <a:ext cx="4191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0">
                <a:solidFill>
                  <a:srgbClr val="14213D"/>
                </a:solidFill>
              </a:defRPr>
            </a:pPr>
            <a:r>
              <a:rPr sz="1800" b="0">
                <a:solidFill>
                  <a:srgbClr val="14213D"/>
                </a:solidFill>
              </a:rPr>
              <a:t>用三句话写清：身份与基础、已经完成的准备、一个明确问题。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C70E6BD1-0D60-4EDC-BED1-E0D069887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076450"/>
            <a:ext cx="1619250" cy="2667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2DEF8DC4-DA54-4B05-919F-A32314A11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2286000"/>
            <a:ext cx="12763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1575" b="1">
                <a:solidFill>
                  <a:srgbClr val="1F7A6D"/>
                </a:solidFill>
              </a:defRPr>
            </a:pPr>
            <a:r>
              <a:rPr sz="1575" b="1">
                <a:solidFill>
                  <a:srgbClr val="1F7A6D"/>
                </a:solidFill>
              </a:rPr>
              <a:t>我的基础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3B003EA1-25A9-431F-862F-D178AF67F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048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503ABB5D-29A6-4C49-BF7D-F512D3D9F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6195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9F419E83-4BB0-4E5C-BAB3-55AC24597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91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A7E1B740-BABC-42D2-BA0E-880404DFA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77125" y="2076450"/>
            <a:ext cx="1619250" cy="2667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95EC5025-160E-4234-B1DF-2C55C6C6D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2286000"/>
            <a:ext cx="12763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1575" b="1">
                <a:solidFill>
                  <a:srgbClr val="D5A021"/>
                </a:solidFill>
              </a:defRPr>
            </a:pPr>
            <a:r>
              <a:rPr sz="1575" b="1">
                <a:solidFill>
                  <a:srgbClr val="D5A021"/>
                </a:solidFill>
              </a:rPr>
              <a:t>我的准备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99638B1-9FD0-4A79-B50D-99C25FB09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3048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10598E4-62CA-44DB-8D1C-3CABDA965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36195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F4EC7D5E-11B0-4DE0-BFBA-691E33A09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4191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AF4A5FB1-8F8C-49E9-AF37-2C9C6F152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076450"/>
            <a:ext cx="1619250" cy="2667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7B53B4F-A62D-4C62-A325-518C97427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2286000"/>
            <a:ext cx="12763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1575" b="1">
                <a:solidFill>
                  <a:srgbClr val="1F7A6D"/>
                </a:solidFill>
              </a:defRPr>
            </a:pPr>
            <a:r>
              <a:rPr sz="1575" b="1">
                <a:solidFill>
                  <a:srgbClr val="1F7A6D"/>
                </a:solidFill>
              </a:rPr>
              <a:t>我的问题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35ACF06F-9FF8-4818-8A6A-C0D8BAF07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3048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9D787C99-CDBC-432C-AA13-AB8A1E7A7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36195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B7C96C97-0D0D-4264-A679-D8AA3AFC0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4191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BF04524D-CF13-490C-AD08-5CAE445B1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48958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5F6B7A"/>
                </a:solidFill>
              </a:defRPr>
            </a:pPr>
            <a:r>
              <a:rPr sz="1500" b="1">
                <a:solidFill>
                  <a:srgbClr val="5F6B7A"/>
                </a:solidFill>
              </a:rPr>
              <a:t>第一次联系的目标，不是立刻被接收，而是证明自己可培养。</a:t>
            </a:r>
          </a:p>
        </p:txBody>
      </p:sp>
    </p:spTree>
    <p:extLst>
      <p:ext uri="{BB962C8B-B14F-4D97-AF65-F5344CB8AC3E}">
        <p14:creationId xmlns:p14="http://schemas.microsoft.com/office/powerpoint/2010/main" val="122200952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dd41aec0b34cd6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第七阶段｜学年后段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把一年投入，变成被承认的资产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综测、换届、竞赛结果和关系分层同时到来。没有证据的努力，很难进入下一轮评价。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认定成果｜升级组织｜筛选关系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第七阶段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19｜综测材料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暗线｜让每项投入都留下可认定证据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第七阶段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47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成果名称、完成时间与正式通知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自己的角色、排序与真实贡献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证书、名单、链接与作品文件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学校认定范围与申报截止时间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可用于综测、简历还是作品集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BF8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E5C5FE9-9CB4-4EC0-B3E6-9CB5130EE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8EF"/>
          </a:solidFill>
          <a:ln xmlns:a="http://schemas.openxmlformats.org/drawingml/2006/main" w="0">
            <a:solidFill>
              <a:srgbClr val="FBF8EF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CD2BE3A6-18C6-470B-9E3C-A0DD17976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20｜组织换届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C0A1F43E-3C94-4F6B-B070-03275F009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暗线｜只有新增收益大于新增成本才留任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2860BA1-E943-44A6-963B-2CFED22CD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DD4C0E1-DD90-4ED6-9B59-0AEA04E8E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B200294A-A0D0-4CA5-829D-17534D0E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第七阶段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E6724395-B445-467A-9570-195F02989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48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33C033D5-66C9-40CE-A820-8212C563A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A66EEECE-9872-483F-94A9-4D7CF57D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9E49C4F6-5065-4FEF-A9FD-2CB24048E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新增收益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09D7D235-C658-4DB0-A412-5BD9799B4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决策权、带队、完整项目、资源和作品。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9C404F16-4172-4E7D-974B-16A3B47CA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B38F62F-3330-4D87-BCB5-64B211503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339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2FF13A02-4B64-4C3E-AF5F-03EC92C09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新增成本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A275355-1B0A-4A13-8F13-EEF0F6155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815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会议、管理、冲突、长期在线与主线损失。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FB7356F4-673A-4EF2-8990-66F4A4C05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314325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08A17290-828E-4BE9-961F-55B2904A0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95500"/>
            <a:ext cx="76200" cy="2190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664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5898041-15B0-4F7F-A52F-4B33C1437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305050"/>
            <a:ext cx="26479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留任条件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B3541EFE-411B-4131-B492-FE3A3CB22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39150" y="2724150"/>
            <a:ext cx="26479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收益明显大于成本，并且职责与权限说得清。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C6149DC1-A792-4F64-BE4D-4E1A5E2B1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953000"/>
            <a:ext cx="8572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14213D"/>
                </a:solidFill>
              </a:defRPr>
            </a:pPr>
            <a:r>
              <a:rPr sz="1650" b="1">
                <a:solidFill>
                  <a:srgbClr val="14213D"/>
                </a:solidFill>
              </a:rPr>
              <a:t>不要因为不好意思或已经做了一年而被动留任。</a:t>
            </a:r>
          </a:p>
        </p:txBody>
      </p:sp>
    </p:spTree>
    <p:extLst>
      <p:ext uri="{BB962C8B-B14F-4D97-AF65-F5344CB8AC3E}">
        <p14:creationId xmlns:p14="http://schemas.microsoft.com/office/powerpoint/2010/main" val="66355610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21｜成果认定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暗线｜把一次参赛沉淀成四类可复用资产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第七阶段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49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规则沉淀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知道什么真正决定结果。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能力沉淀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掌握可重复使用的方法与工具。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作品沉淀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保留报告、原型、代码与展示材料。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信用沉淀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讲清贡献，保留下一次合作可能。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一张说不清贡献的证书，长期价值有限。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22｜关系分层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暗线｜守可靠关系，退出长期单向消耗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第七阶段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50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生活关系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共同生活、陪伴与情绪支持。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合作关系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经过任务验证，能够可靠交付。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成长关系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能交换真实反馈，彼此提高标准。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信息弱连接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带来不同圈层的信息与机会。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不同关系承担不同功能，不必强行升级。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年度结算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大一结束，你会拿到两张成绩单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第七阶段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51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学校成绩单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课程、绩点、综测与正式评价。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隐形成绩单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谁愿意再和你合作，你真正会做什么。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真正的分叉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你还能进入哪些门，哪些门已经在关闭。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CF00852-E717-4EE0-A0A2-153B8D1D8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f59b86cd1e4f83"/>
          <a:srcRect xmlns:a="http://schemas.openxmlformats.org/drawingml/2006/main" l="0" t="8813" r="0" b="8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flipH="0" flipV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39CE1300-7EBC-4BEB-A08C-3559E0FA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7490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1B444FA-EE1C-45CB-B12D-27F7137E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8580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第八阶段｜第一个暑假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BC528553-D481-46F0-B78B-3A7832BB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145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把方向判断，变成一个完整成果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61CEDA9A-7396-4306-A11E-8DF5F9D3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067050"/>
            <a:ext cx="6381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E4ECE8"/>
                </a:solidFill>
              </a:defRPr>
            </a:pPr>
            <a:r>
              <a:rPr sz="1650" b="0">
                <a:solidFill>
                  <a:srgbClr val="E4ECE8"/>
                </a:solidFill>
              </a:rPr>
              <a:t>暑假不是经历拼盘。没有课表以后，更要用一个可交付结果证明自己的主线。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BB9F76E3-8BA3-45CE-B185-32667AD4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87680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4E7B8"/>
                </a:solidFill>
              </a:defRPr>
            </a:pPr>
            <a:r>
              <a:rPr sz="1725" b="1">
                <a:solidFill>
                  <a:srgbClr val="F4E7B8"/>
                </a:solidFill>
              </a:rPr>
              <a:t>只选一个｜完成闭环｜进入复利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041672BF-0AFB-4E28-ACF2-DD413955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2E730DC5-D31A-40F4-B59E-80648E79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第八阶段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2F98C7B1-31F9-4CD8-913B-F19AB1C3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52</a:t>
            </a:r>
          </a:p>
        </p:txBody>
      </p:sp>
    </p:spTree>
    <p:extLst>
      <p:ext uri="{BB962C8B-B14F-4D97-AF65-F5344CB8AC3E}">
        <p14:creationId xmlns:p14="http://schemas.microsoft.com/office/powerpoint/2010/main" val="176265855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9480FDD-4714-42B1-8BA5-D32141FD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0AF77223-AE12-42F6-BBEC-87081F06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23｜暑假窗口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B26D114B-9635-42C2-BF2C-B9A882A3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暗线｜暑假只完成一个高复利闭环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F2876EC-DB91-48D8-91B8-B54F1264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79EA2CC1-0EEA-4AEE-A155-7FDD0DBE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E55D5E72-5F5A-4368-A1EF-67557795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第八阶段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FF03FEEA-B619-4DFA-9A85-0FD2F367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53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E30F325-F70A-46F3-AFD6-953F3914E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38350"/>
            <a:ext cx="3524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14213D"/>
                </a:solidFill>
              </a:defRPr>
            </a:pPr>
            <a:r>
              <a:rPr sz="2550" b="1">
                <a:solidFill>
                  <a:srgbClr val="14213D"/>
                </a:solidFill>
              </a:rPr>
              <a:t>一个核心成果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07F17641-9DAF-481C-ABAE-0AB229A1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05100"/>
            <a:ext cx="3905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F6B7A"/>
                </a:solidFill>
              </a:defRPr>
            </a:pPr>
            <a:r>
              <a:rPr sz="1650" b="0">
                <a:solidFill>
                  <a:srgbClr val="5F6B7A"/>
                </a:solidFill>
              </a:rPr>
              <a:t>调研、项目、专业作品、方向验证、技能成果或课程补齐。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4F39EEAE-0516-4E78-A5AD-8A9A25012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019300"/>
            <a:ext cx="5143500" cy="2952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9A9BD79-1B4D-47EC-9B17-00E290C30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343150"/>
            <a:ext cx="2286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F7A6D"/>
                </a:solidFill>
              </a:defRPr>
            </a:pPr>
            <a:r>
              <a:rPr sz="1875" b="1">
                <a:solidFill>
                  <a:srgbClr val="1F7A6D"/>
                </a:solidFill>
              </a:rPr>
              <a:t>选择标准</a:t>
            </a:r>
          </a:p>
        </p:txBody>
      </p:sp>
      <p:sp>
        <p:nvSpPr>
          <p:cNvPr id="12" name="椭圆 11">
            <a:extLst xmlns:a="http://schemas.openxmlformats.org/drawingml/2006/main">
              <a:ext uri="{FF2B5EF4-FFF2-40B4-BE49-F238E27FC236}">
                <a16:creationId xmlns:a16="http://schemas.microsoft.com/office/drawing/2014/main" id="{9B30D506-7D6C-4F45-956C-9F20E031D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2990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97756EF-AD95-48B8-8BE3-0C6480507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9146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有真实问题</a:t>
            </a:r>
          </a:p>
        </p:txBody>
      </p:sp>
      <p:sp>
        <p:nvSpPr>
          <p:cNvPr id="14" name="椭圆 13">
            <a:extLst xmlns:a="http://schemas.openxmlformats.org/drawingml/2006/main">
              <a:ext uri="{FF2B5EF4-FFF2-40B4-BE49-F238E27FC236}">
                <a16:creationId xmlns:a16="http://schemas.microsoft.com/office/drawing/2014/main" id="{DF9C4C3C-7C9B-4C22-A493-4250C293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3600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8B1C35B5-23A3-49DC-BB22-BE3729AA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5242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有明确交付</a:t>
            </a:r>
          </a:p>
        </p:txBody>
      </p:sp>
      <p:sp>
        <p:nvSpPr>
          <p:cNvPr id="16" name="椭圆 15">
            <a:extLst xmlns:a="http://schemas.openxmlformats.org/drawingml/2006/main">
              <a:ext uri="{FF2B5EF4-FFF2-40B4-BE49-F238E27FC236}">
                <a16:creationId xmlns:a16="http://schemas.microsoft.com/office/drawing/2014/main" id="{5415EDE9-C1DC-4DD4-8593-778A29B8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43600" y="4210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FC6F7325-0A71-4757-9ECD-EF8EF25F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133850"/>
            <a:ext cx="3829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能展示、复盘并继续迭代</a:t>
            </a:r>
          </a:p>
        </p:txBody>
      </p:sp>
    </p:spTree>
    <p:extLst>
      <p:ext uri="{BB962C8B-B14F-4D97-AF65-F5344CB8AC3E}">
        <p14:creationId xmlns:p14="http://schemas.microsoft.com/office/powerpoint/2010/main" val="119697046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成果闭环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暑假结束，你必须能回答五句话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第八阶段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54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我解决了什么问题？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我具体做了什么？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我使用了什么方法？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结果和证据是什么？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下一步可以怎样迭代？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24｜进入大二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暗线｜先盘点哪些资格与方向仍然开放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第八阶段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55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专业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留下、转入，还是继续验证？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成绩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资格是否安全，短板怎样修复？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能力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有没有一项技能开始进入复利？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节点 24｜进入大二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暗线｜放大成果关系，退出低回报组织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第八阶段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56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成果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有没有至少一个能讲清的完整作品？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关系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有没有三到五个经过合作验证的人？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组织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继续、升级还是退出，理由是否明确？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大二路线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进入大二前，只保留三个格子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第八阶段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57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一条底线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必须守住的资格、成绩或身体状态。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一项成果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下一年重点积累、能形成复利的主线。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一个入口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准备主动靠近的人、老师或平台。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3709BB76-A3B5-4911-83BB-FB4BA6F2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F6F3659-CC9F-49B3-96A2-9ACAE7A3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互动结算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7B9EB251-4324-4A48-8759-1AF416C7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四位同学，谁的长期收益最高？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1B3FDF48-5912-44B5-8F45-9935085A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8D84495B-7736-45AE-9251-E981698B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A6DF3B2-5645-49E3-A55D-B9780F8FA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全年结算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41F5F09C-A1D6-42A2-87F6-CDCEF1E3E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58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BB2F9F7-F0B8-47DD-87BB-324549E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5D106FC-9EF5-4B32-BEB2-1EE100282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A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8BF683-31F6-4E78-AA5A-E1B3C5D1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高绩点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5831EA65-8FCD-4B7E-8FB6-DA202A7F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没有作品，也没验证方向。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6EF82956-1567-4559-8BA6-2104314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A99EAC6-62D4-4D92-A056-07927D93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B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FE32B48-257F-4E1B-ADE9-5E8FF9670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组织很多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1A6C693D-C3EF-43A9-8063-29DFE12B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参加五个组织，成绩接近资格线。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D1F67C2F-516B-45D0-9CE6-87A79F39B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EDF7F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0F454FF-AA5C-454D-BAF9-0805528A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F7A6D"/>
                </a:solidFill>
              </a:defRPr>
            </a:pPr>
            <a:r>
              <a:rPr sz="2100" b="1">
                <a:solidFill>
                  <a:srgbClr val="1F7A6D"/>
                </a:solidFill>
              </a:rPr>
              <a:t>C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6C454B1E-6D2C-410E-89F3-B227E1029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复利结构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4952F29-D488-4DA4-A790-87C41F791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1035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成绩稳健，有项目、队友和老师。</a:t>
            </a:r>
          </a:p>
        </p:txBody>
      </p:sp>
      <p:sp>
        <p:nvSpPr>
          <p:cNvPr id="20" name="矩形: 圆角 19">
            <a:extLst xmlns:a="http://schemas.openxmlformats.org/drawingml/2006/main">
              <a:ext uri="{FF2B5EF4-FFF2-40B4-BE49-F238E27FC236}">
                <a16:creationId xmlns:a16="http://schemas.microsoft.com/office/drawing/2014/main" id="{37181DE5-BB61-423E-B680-76A797D1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2114550"/>
            <a:ext cx="2247900" cy="2343150"/>
          </a:xfrm>
          <a:prstGeom xmlns:a="http://schemas.openxmlformats.org/drawingml/2006/main" prst="roundRect">
            <a:avLst>
              <a:gd name="adj" fmla="val 3390"/>
            </a:avLst>
          </a:prstGeom>
          <a:solidFill xmlns:a="http://schemas.openxmlformats.org/drawingml/2006/main">
            <a:srgbClr val="FFF7E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CF227059-D733-447E-8308-67C98DA1B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571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D5A021"/>
                </a:solidFill>
              </a:defRPr>
            </a:pPr>
            <a:r>
              <a:rPr sz="2100" b="1">
                <a:solidFill>
                  <a:srgbClr val="D5A021"/>
                </a:solidFill>
              </a:rPr>
              <a:t>D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11302968-F0F7-4473-B536-47C6A928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90850"/>
            <a:ext cx="17907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证书在手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7CD0AD9-2FDD-46C2-BC5E-4F4BC632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543300"/>
            <a:ext cx="17907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F6B7A"/>
                </a:solidFill>
              </a:defRPr>
            </a:pPr>
            <a:r>
              <a:rPr sz="1350" b="0">
                <a:solidFill>
                  <a:srgbClr val="5F6B7A"/>
                </a:solidFill>
              </a:rPr>
              <a:t>说不清贡献，核心课出现风险。</a:t>
            </a:r>
          </a:p>
        </p:txBody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59CA1AD3-6871-400B-A68D-CFD7FC56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67300"/>
            <a:ext cx="7429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14213D"/>
                </a:solidFill>
              </a:defRPr>
            </a:pPr>
            <a:r>
              <a:rPr sz="1500" b="1">
                <a:solidFill>
                  <a:srgbClr val="14213D"/>
                </a:solidFill>
              </a:rPr>
              <a:t>别只选赢家：分别判断每个人下一步该补、该放大或该退出什么。</a:t>
            </a:r>
          </a:p>
        </p:txBody>
      </p:sp>
    </p:spTree>
    <p:extLst>
      <p:ext uri="{BB962C8B-B14F-4D97-AF65-F5344CB8AC3E}">
        <p14:creationId xmlns:p14="http://schemas.microsoft.com/office/powerpoint/2010/main" val="937235738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工具 01｜节点雷达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每一个重要节点，都要提前放进自己的日历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课程工具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59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节点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转专业、综测、竞赛、组织换届等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预计时间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根据本校往年通知预估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官方来源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官网、学院与负责部门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不做的损失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资格、窗口与选择权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当前动作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今天能完成的最小一步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187BA71D-FA1B-4FC2-BE02-04B8CE251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8F352197-BBE0-489A-80B6-4D5B8C8BC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工具 02｜机会判断卡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A8DFE55B-8EA5-4427-B6A7-11FEB1ED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遇到班委、社团、竞赛和项目，先问四组问题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70F0402A-B983-4F17-815B-ED4F21D2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DAC8F739-6873-4C93-A42F-AB9636093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9A17739-EE21-4825-A988-E2BEB2E9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课程工具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3C3CB9-FD0C-4DF1-8296-6354FA1FF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60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C4FA16E4-D14B-4BAF-95AF-F8DAE2C3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19812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F538EEB-1725-414D-A538-DE2A12D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21526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33CF1653-EF53-4676-9FBC-D8C348AE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19812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窗口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F29470CA-7D73-4796-A576-0DE32155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193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是不是一次性入口？不做会关掉什么？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F102F9CC-A7F1-4689-B17B-03D32969B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8575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DFCD74F4-F73E-44D5-9590-BE6AF923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0289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CD553D30-7D53-4C50-AEB2-1D9C43E3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28575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沉淀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DD8242E0-3D05-4CDB-83CF-0DD044D7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8956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能否形成真实能力、作品和正式认定？</a:t>
            </a:r>
          </a:p>
        </p:txBody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0B2A8E5C-4323-4907-8AD6-5CCE5C5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7338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1F7A6D"/>
                </a:solidFill>
              </a:defRPr>
            </a:pPr>
            <a:r>
              <a:rPr sz="2325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31D9D8C8-6B49-46AB-9124-E8C44A1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9052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40DA359B-D5C8-48B0-A2E2-46E1E6216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37338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成本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909C1C-851A-44FD-95B0-A7A952950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7719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每周真实投入多少？会挤压哪条主线？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EABA5137-7560-4450-9FFB-1DDEEBB5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610100"/>
            <a:ext cx="76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325" b="1">
                <a:solidFill>
                  <a:srgbClr val="D5A021"/>
                </a:solidFill>
              </a:defRPr>
            </a:pPr>
            <a:r>
              <a:rPr sz="2325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89AFF10-85D5-440F-B83A-46E09D43D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781550"/>
            <a:ext cx="8382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AF75A134-17DE-4CC2-BDBE-01FECD71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43150" y="461010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4213D"/>
                </a:solidFill>
              </a:defRPr>
            </a:pPr>
            <a:r>
              <a:rPr sz="1875" b="1">
                <a:solidFill>
                  <a:srgbClr val="14213D"/>
                </a:solidFill>
              </a:rPr>
              <a:t>退出</a:t>
            </a:r>
          </a:p>
        </p:txBody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8AD2FFAC-FDAC-48BF-AC31-112CAFCC6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648200"/>
            <a:ext cx="561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5F6B7A"/>
                </a:solidFill>
              </a:defRPr>
            </a:pPr>
            <a:r>
              <a:rPr sz="1575" b="0">
                <a:solidFill>
                  <a:srgbClr val="5F6B7A"/>
                </a:solidFill>
              </a:rPr>
              <a:t>什么信号出现时，我必须停止投入？</a:t>
            </a:r>
          </a:p>
        </p:txBody>
      </p:sp>
    </p:spTree>
    <p:extLst>
      <p:ext uri="{BB962C8B-B14F-4D97-AF65-F5344CB8AC3E}">
        <p14:creationId xmlns:p14="http://schemas.microsoft.com/office/powerpoint/2010/main" val="1991302185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F4F7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8AA03ADA-146B-4CD0-9CF8-5F9F89A80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F7F2"/>
          </a:solidFill>
          <a:ln xmlns:a="http://schemas.openxmlformats.org/drawingml/2006/main" w="0">
            <a:solidFill>
              <a:srgbClr val="F4F7F2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F8187A6C-B337-4616-A701-AB3E361B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工具 03—04｜两本台账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55174855-C470-4D49-B389-83CD4401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把努力和关系，都变成可复盘记录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E8A0954F-1D7E-4737-AEF2-22A09DF43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63A72527-AE8F-41DD-B94D-232FA780D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92D5B33C-C121-43E9-828F-8F5079FE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课程工具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F92BB49-C946-48EC-9960-A24154972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61</a:t>
            </a:r>
          </a:p>
        </p:txBody>
      </p:sp>
      <p:sp>
        <p:nvSpPr>
          <p:cNvPr id="8" name="矩形: 圆角 7">
            <a:extLst xmlns:a="http://schemas.openxmlformats.org/drawingml/2006/main">
              <a:ext uri="{FF2B5EF4-FFF2-40B4-BE49-F238E27FC236}">
                <a16:creationId xmlns:a16="http://schemas.microsoft.com/office/drawing/2014/main" id="{6A82D07C-DEED-4D6F-AEC5-14770A6D0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3E1A1705-C392-4B15-A469-D9261FF2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D7C8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8E387532-6D82-4F0D-B787-696E0AE5A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成果证据台账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D28E60F-B16A-480E-BC59-DAADFD0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日期、任务、贡献、结果、证明位置与下一步。</a:t>
            </a:r>
          </a:p>
        </p:txBody>
      </p:sp>
      <p:sp>
        <p:nvSpPr>
          <p:cNvPr id="12" name="矩形: 圆角 11">
            <a:extLst xmlns:a="http://schemas.openxmlformats.org/drawingml/2006/main">
              <a:ext uri="{FF2B5EF4-FFF2-40B4-BE49-F238E27FC236}">
                <a16:creationId xmlns:a16="http://schemas.microsoft.com/office/drawing/2014/main" id="{B7C4579C-E2EB-4D64-9856-28E62C7C3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1F9EB71E-0D9E-4FA2-8FBB-19C0D3B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19625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F7A6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6C234087-F597-48D4-A546-75767D94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关系复盘表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4A4777DF-657D-4285-8727-DD1927360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67275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真实互动、彼此价值、反馈与下一次行动。</a:t>
            </a:r>
          </a:p>
        </p:txBody>
      </p:sp>
      <p:sp>
        <p:nvSpPr>
          <p:cNvPr id="16" name="矩形: 圆角 15">
            <a:extLst xmlns:a="http://schemas.openxmlformats.org/drawingml/2006/main">
              <a:ext uri="{FF2B5EF4-FFF2-40B4-BE49-F238E27FC236}">
                <a16:creationId xmlns:a16="http://schemas.microsoft.com/office/drawing/2014/main" id="{E808E19A-05A6-48D5-8406-637C88D65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2952750" cy="2476500"/>
          </a:xfrm>
          <a:prstGeom xmlns:a="http://schemas.openxmlformats.org/drawingml/2006/main" prst="roundRect">
            <a:avLst>
              <a:gd name="adj" fmla="val 307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659263DE-0641-4DC8-9EFA-59EC7939F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00250"/>
            <a:ext cx="7620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02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A339497C-8589-4A28-9460-8BF1DDEF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209800"/>
            <a:ext cx="24574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4213D"/>
                </a:solidFill>
              </a:defRPr>
            </a:pPr>
            <a:r>
              <a:rPr sz="1725" b="1">
                <a:solidFill>
                  <a:srgbClr val="14213D"/>
                </a:solidFill>
              </a:rPr>
              <a:t>共同原则</a:t>
            </a:r>
          </a:p>
        </p:txBody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CD6BE79A-8BAF-4F2C-9739-6EC991EF2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628900"/>
            <a:ext cx="24574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5F6B7A"/>
                </a:solidFill>
              </a:defRPr>
            </a:pPr>
            <a:r>
              <a:rPr sz="1275" b="0">
                <a:solidFill>
                  <a:srgbClr val="5F6B7A"/>
                </a:solidFill>
              </a:rPr>
              <a:t>不记录虚假忙碌，也不制作“人脉名单”。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2BEC5C7D-373C-4DBC-814B-957A0372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0000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2FD5F5D6-1044-4F37-B2C2-DB0D72812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72375" y="3200400"/>
            <a:ext cx="809625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D5BA"/>
          </a:solidFill>
          <a:ln xmlns:a="http://schemas.openxmlformats.org/drawingml/2006/main" w="0">
            <a:noFill/>
            <a:prstDash val="solid"/>
          </a:ln>
        </p:spPr>
      </p:sp>
    </p:spTree>
    <p:extLst>
      <p:ext uri="{BB962C8B-B14F-4D97-AF65-F5344CB8AC3E}">
        <p14:creationId xmlns:p14="http://schemas.microsoft.com/office/powerpoint/2010/main" val="623853785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F2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6" name="矩形 25">
            <a:extLst xmlns:a="http://schemas.openxmlformats.org/drawingml/2006/main">
              <a:ext uri="{FF2B5EF4-FFF2-40B4-BE49-F238E27FC236}">
                <a16:creationId xmlns:a16="http://schemas.microsoft.com/office/drawing/2014/main" id="{64CD846D-089D-43C1-A2F1-9C5D4A15E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2F7F7"/>
          </a:solidFill>
          <a:ln xmlns:a="http://schemas.openxmlformats.org/drawingml/2006/main" w="0">
            <a:solidFill>
              <a:srgbClr val="F2F7F7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3244437C-A7AA-41A0-B196-C34C2BDA4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当晚作业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600DC147-2D45-479B-89B1-A1DC33921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制作自己的《大一作战地图》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B43F4D21-7043-42D6-B28F-DD783CBB1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5A26F34E-985E-420C-8598-58346C71E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D5EF091C-43D6-4569-A561-EE9F0B334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课后作业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A86780D5-5621-4C45-B85C-A18802ECF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62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B66F0790-C423-44DC-B811-B1C3AD6AC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038350"/>
            <a:ext cx="2571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400" b="1">
                <a:solidFill>
                  <a:srgbClr val="14213D"/>
                </a:solidFill>
              </a:defRPr>
            </a:pPr>
            <a:r>
              <a:rPr sz="2400" b="1">
                <a:solidFill>
                  <a:srgbClr val="14213D"/>
                </a:solidFill>
              </a:rPr>
              <a:t>交付要求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57F7B4C7-30F8-4001-BA52-1EEAC1A38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647950"/>
            <a:ext cx="4191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0">
                <a:solidFill>
                  <a:srgbClr val="14213D"/>
                </a:solidFill>
              </a:defRPr>
            </a:pPr>
            <a:r>
              <a:rPr sz="1800" b="0">
                <a:solidFill>
                  <a:srgbClr val="14213D"/>
                </a:solidFill>
              </a:rPr>
              <a:t>找到本校培养方案、转专业、综测和竞赛认定文件；从24个节点圈出最重要的8个。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C70E6BD1-0D60-4EDC-BED1-E0D069887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076450"/>
            <a:ext cx="1619250" cy="2667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2DEF8DC4-DA54-4B05-919F-A32314A11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2286000"/>
            <a:ext cx="12763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1575" b="1">
                <a:solidFill>
                  <a:srgbClr val="1F7A6D"/>
                </a:solidFill>
              </a:defRPr>
            </a:pPr>
            <a:r>
              <a:rPr sz="1575" b="1">
                <a:solidFill>
                  <a:srgbClr val="1F7A6D"/>
                </a:solidFill>
              </a:rPr>
              <a:t>守住什么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3B003EA1-25A9-431F-862F-D178AF67F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048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503ABB5D-29A6-4C49-BF7D-F512D3D9F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6195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9F419E83-4BB0-4E5C-BAB3-55AC24597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91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A7E1B740-BABC-42D2-BA0E-880404DFA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77125" y="2076450"/>
            <a:ext cx="1619250" cy="2667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95EC5025-160E-4234-B1DF-2C55C6C6D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2286000"/>
            <a:ext cx="12763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1575" b="1">
                <a:solidFill>
                  <a:srgbClr val="D5A021"/>
                </a:solidFill>
              </a:defRPr>
            </a:pPr>
            <a:r>
              <a:rPr sz="1575" b="1">
                <a:solidFill>
                  <a:srgbClr val="D5A021"/>
                </a:solidFill>
              </a:rPr>
              <a:t>做成什么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C99638B1-9FD0-4A79-B50D-99C25FB09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3048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810598E4-62CA-44DB-8D1C-3CABDA965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36195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F4EC7D5E-11B0-4DE0-BFBA-691E33A09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4191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AF4A5FB1-8F8C-49E9-AF37-2C9C6F152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076450"/>
            <a:ext cx="1619250" cy="2667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8E0DF"/>
            </a:solidFill>
            <a:prstDash val="solid"/>
          </a:ln>
        </p:spPr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57B53B4F-A62D-4C62-A325-518C97427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2286000"/>
            <a:ext cx="12763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1575" b="1">
                <a:solidFill>
                  <a:srgbClr val="1F7A6D"/>
                </a:solidFill>
              </a:defRPr>
            </a:pPr>
            <a:r>
              <a:rPr sz="1575" b="1">
                <a:solidFill>
                  <a:srgbClr val="1F7A6D"/>
                </a:solidFill>
              </a:rPr>
              <a:t>放弃什么</a:t>
            </a:r>
          </a:p>
        </p:txBody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35ACF06F-9FF8-4818-8A6A-C0D8BAF07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3048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9D787C99-CDBC-432C-AA13-AB8A1E7A7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36195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矩形 23">
            <a:extLst xmlns:a="http://schemas.openxmlformats.org/drawingml/2006/main">
              <a:ext uri="{FF2B5EF4-FFF2-40B4-BE49-F238E27FC236}">
                <a16:creationId xmlns:a16="http://schemas.microsoft.com/office/drawing/2014/main" id="{B7C96C97-0D0D-4264-A679-D8AA3AFC0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4191000"/>
            <a:ext cx="12763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矩形 24">
            <a:extLst xmlns:a="http://schemas.openxmlformats.org/drawingml/2006/main">
              <a:ext uri="{FF2B5EF4-FFF2-40B4-BE49-F238E27FC236}">
                <a16:creationId xmlns:a16="http://schemas.microsoft.com/office/drawing/2014/main" id="{BF04524D-CF13-490C-AD08-5CAE445B1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48958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5F6B7A"/>
                </a:solidFill>
              </a:defRPr>
            </a:pPr>
            <a:r>
              <a:rPr sz="1500" b="1">
                <a:solidFill>
                  <a:srgbClr val="5F6B7A"/>
                </a:solidFill>
              </a:rPr>
              <a:t>每个节点标记“抢 / 守 / 退”，并写出一个可检查的下一步动作。</a:t>
            </a:r>
          </a:p>
        </p:txBody>
      </p:sp>
    </p:spTree>
    <p:extLst>
      <p:ext uri="{BB962C8B-B14F-4D97-AF65-F5344CB8AC3E}">
        <p14:creationId xmlns:p14="http://schemas.microsoft.com/office/powerpoint/2010/main" val="1222009525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FAFBF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矩形 22">
            <a:extLst xmlns:a="http://schemas.openxmlformats.org/drawingml/2006/main">
              <a:ext uri="{FF2B5EF4-FFF2-40B4-BE49-F238E27FC236}">
                <a16:creationId xmlns:a16="http://schemas.microsoft.com/office/drawing/2014/main" id="{73181BD6-2B72-4542-8151-1D54D711B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AFBF8"/>
          </a:solidFill>
          <a:ln xmlns:a="http://schemas.openxmlformats.org/drawingml/2006/main" w="0">
            <a:solidFill>
              <a:srgbClr val="FAFBF8"/>
            </a:solidFill>
            <a:prstDash val="solid"/>
          </a:ln>
        </p:spPr>
      </p:sp>
      <p:sp>
        <p:nvSpPr>
          <p:cNvPr id="2" name="矩形 1">
            <a:extLst xmlns:a="http://schemas.openxmlformats.org/drawingml/2006/main">
              <a:ext uri="{FF2B5EF4-FFF2-40B4-BE49-F238E27FC236}">
                <a16:creationId xmlns:a16="http://schemas.microsoft.com/office/drawing/2014/main" id="{E98F1D87-525D-415B-BD30-06C96165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"/>
            <a:ext cx="4095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050" b="1">
                <a:solidFill>
                  <a:srgbClr val="1F7A6D"/>
                </a:solidFill>
              </a:defRPr>
            </a:pPr>
            <a:r>
              <a:rPr sz="1050" b="1">
                <a:solidFill>
                  <a:srgbClr val="1F7A6D"/>
                </a:solidFill>
              </a:rPr>
              <a:t>回到开场</a:t>
            </a:r>
          </a:p>
        </p:txBody>
      </p:sp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0BC021AB-0DDD-450E-9934-40D4949A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819150"/>
            <a:ext cx="7810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2700" b="1">
                <a:solidFill>
                  <a:srgbClr val="14213D"/>
                </a:solidFill>
              </a:defRPr>
            </a:pPr>
            <a:r>
              <a:rPr sz="2700" b="1">
                <a:solidFill>
                  <a:srgbClr val="14213D"/>
                </a:solidFill>
              </a:rPr>
              <a:t>现在，重新分配你的100点精力</a:t>
            </a:r>
          </a:p>
        </p:txBody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05ED6B35-9F6A-4CA1-9688-40ABFC64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6685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E0D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0BA32D44-DDBC-4B92-938F-AD658AEA0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10A29125-3FB7-4D1F-B306-D42221D12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收束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C93A7074-696D-4ADE-91CB-0248CD8D4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63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F0D0500C-BC43-44E2-9D36-E1308973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0574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01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662DD757-BB26-4EA9-9FF9-BDCC7156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19812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6A302DC7-877B-431D-9D6D-5CEEFC76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1145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它保护什么资格？</a:t>
            </a:r>
          </a:p>
        </p:txBody>
      </p:sp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8CFB3E03-2FF8-4373-A242-C21854DD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27432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02</a:t>
            </a:r>
          </a:p>
        </p:txBody>
      </p:sp>
      <p:sp>
        <p:nvSpPr>
          <p:cNvPr id="12" name="矩形 11">
            <a:extLst xmlns:a="http://schemas.openxmlformats.org/drawingml/2006/main">
              <a:ext uri="{FF2B5EF4-FFF2-40B4-BE49-F238E27FC236}">
                <a16:creationId xmlns:a16="http://schemas.microsoft.com/office/drawing/2014/main" id="{04D0FE9E-4FA6-4BDE-8381-80115A3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26670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矩形 12">
            <a:extLst xmlns:a="http://schemas.openxmlformats.org/drawingml/2006/main">
              <a:ext uri="{FF2B5EF4-FFF2-40B4-BE49-F238E27FC236}">
                <a16:creationId xmlns:a16="http://schemas.microsoft.com/office/drawing/2014/main" id="{763EB7AE-4967-4121-BD9D-5F5D0FC85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28003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它形成什么长期复利？</a:t>
            </a:r>
          </a:p>
        </p:txBody>
      </p:sp>
      <p:sp>
        <p:nvSpPr>
          <p:cNvPr id="14" name="矩形 13">
            <a:extLst xmlns:a="http://schemas.openxmlformats.org/drawingml/2006/main">
              <a:ext uri="{FF2B5EF4-FFF2-40B4-BE49-F238E27FC236}">
                <a16:creationId xmlns:a16="http://schemas.microsoft.com/office/drawing/2014/main" id="{F4C442C3-C030-4113-8DC4-143EA9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4290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03</a:t>
            </a:r>
          </a:p>
        </p:txBody>
      </p:sp>
      <p:sp>
        <p:nvSpPr>
          <p:cNvPr id="15" name="矩形 14">
            <a:extLst xmlns:a="http://schemas.openxmlformats.org/drawingml/2006/main">
              <a:ext uri="{FF2B5EF4-FFF2-40B4-BE49-F238E27FC236}">
                <a16:creationId xmlns:a16="http://schemas.microsoft.com/office/drawing/2014/main" id="{5EF16250-2AB2-4F4C-871D-F50122358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33528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矩形 15">
            <a:extLst xmlns:a="http://schemas.openxmlformats.org/drawingml/2006/main">
              <a:ext uri="{FF2B5EF4-FFF2-40B4-BE49-F238E27FC236}">
                <a16:creationId xmlns:a16="http://schemas.microsoft.com/office/drawing/2014/main" id="{F7559AA2-C3E5-4ED8-9D40-7DC4300DB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861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它正在挤压什么主线？</a:t>
            </a:r>
          </a:p>
        </p:txBody>
      </p:sp>
      <p:sp>
        <p:nvSpPr>
          <p:cNvPr id="17" name="矩形 16">
            <a:extLst xmlns:a="http://schemas.openxmlformats.org/drawingml/2006/main">
              <a:ext uri="{FF2B5EF4-FFF2-40B4-BE49-F238E27FC236}">
                <a16:creationId xmlns:a16="http://schemas.microsoft.com/office/drawing/2014/main" id="{DEDE7494-B23B-4342-94C0-115BE6F7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1148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D5A021"/>
                </a:solidFill>
              </a:defRPr>
            </a:pPr>
            <a:r>
              <a:rPr sz="1800" b="1">
                <a:solidFill>
                  <a:srgbClr val="D5A021"/>
                </a:solidFill>
              </a:rPr>
              <a:t>04</a:t>
            </a:r>
          </a:p>
        </p:txBody>
      </p:sp>
      <p:sp>
        <p:nvSpPr>
          <p:cNvPr id="18" name="矩形 17">
            <a:extLst xmlns:a="http://schemas.openxmlformats.org/drawingml/2006/main">
              <a:ext uri="{FF2B5EF4-FFF2-40B4-BE49-F238E27FC236}">
                <a16:creationId xmlns:a16="http://schemas.microsoft.com/office/drawing/2014/main" id="{31AF66E8-A55B-4872-91F8-C697BA3E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0386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8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矩形 18">
            <a:extLst xmlns:a="http://schemas.openxmlformats.org/drawingml/2006/main">
              <a:ext uri="{FF2B5EF4-FFF2-40B4-BE49-F238E27FC236}">
                <a16:creationId xmlns:a16="http://schemas.microsoft.com/office/drawing/2014/main" id="{2FDE8B5C-70F0-48BA-9E77-5D00249A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1719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什么信号出现时要加仓？</a:t>
            </a:r>
          </a:p>
        </p:txBody>
      </p:sp>
      <p:sp>
        <p:nvSpPr>
          <p:cNvPr id="20" name="矩形 19">
            <a:extLst xmlns:a="http://schemas.openxmlformats.org/drawingml/2006/main">
              <a:ext uri="{FF2B5EF4-FFF2-40B4-BE49-F238E27FC236}">
                <a16:creationId xmlns:a16="http://schemas.microsoft.com/office/drawing/2014/main" id="{6638840E-30AB-417D-80C2-DCC617C0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00600"/>
            <a:ext cx="114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F7A6D"/>
                </a:solidFill>
              </a:defRPr>
            </a:pPr>
            <a:r>
              <a:rPr sz="1800" b="1">
                <a:solidFill>
                  <a:srgbClr val="1F7A6D"/>
                </a:solidFill>
              </a:rPr>
              <a:t>05</a:t>
            </a:r>
          </a:p>
        </p:txBody>
      </p:sp>
      <p:sp>
        <p:nvSpPr>
          <p:cNvPr id="21" name="矩形 20">
            <a:extLst xmlns:a="http://schemas.openxmlformats.org/drawingml/2006/main">
              <a:ext uri="{FF2B5EF4-FFF2-40B4-BE49-F238E27FC236}">
                <a16:creationId xmlns:a16="http://schemas.microsoft.com/office/drawing/2014/main" id="{05EC4C73-73FD-4BFA-8651-8E0379188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" y="4724400"/>
            <a:ext cx="742950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F8F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矩形 21">
            <a:extLst xmlns:a="http://schemas.openxmlformats.org/drawingml/2006/main">
              <a:ext uri="{FF2B5EF4-FFF2-40B4-BE49-F238E27FC236}">
                <a16:creationId xmlns:a16="http://schemas.microsoft.com/office/drawing/2014/main" id="{5AA2191C-97B9-427F-863A-F012D5E9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4857750"/>
            <a:ext cx="6858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4213D"/>
                </a:solidFill>
              </a:defRPr>
            </a:pPr>
            <a:r>
              <a:rPr sz="1500" b="0">
                <a:solidFill>
                  <a:srgbClr val="14213D"/>
                </a:solidFill>
              </a:rPr>
              <a:t>什么信号出现时必须退出？</a:t>
            </a:r>
          </a:p>
        </p:txBody>
      </p:sp>
    </p:spTree>
    <p:extLst>
      <p:ext uri="{BB962C8B-B14F-4D97-AF65-F5344CB8AC3E}">
        <p14:creationId xmlns:p14="http://schemas.microsoft.com/office/powerpoint/2010/main" val="1352434999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14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矩形 10">
            <a:extLst xmlns:a="http://schemas.openxmlformats.org/drawingml/2006/main">
              <a:ext uri="{FF2B5EF4-FFF2-40B4-BE49-F238E27FC236}">
                <a16:creationId xmlns:a16="http://schemas.microsoft.com/office/drawing/2014/main" id="{DE273580-499F-4F72-89CC-8920CB7B2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/>
          </a:solidFill>
          <a:ln xmlns:a="http://schemas.openxmlformats.org/drawingml/2006/main" w="0">
            <a:solidFill>
              <a:srgbClr val="14213D"/>
            </a:solidFill>
            <a:prstDash val="solid"/>
          </a:ln>
        </p:spPr>
      </p:sp>
      <p:pic>
        <p:nvPicPr>
          <p:cNvPr id="14" name="图片 1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2b1fe436184158"/>
          <a:srcRect xmlns:a="http://schemas.openxmlformats.org/drawingml/2006/main" l="0" t="8813" r="0" b="8813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矩形 2">
            <a:extLst xmlns:a="http://schemas.openxmlformats.org/drawingml/2006/main">
              <a:ext uri="{FF2B5EF4-FFF2-40B4-BE49-F238E27FC236}">
                <a16:creationId xmlns:a16="http://schemas.microsoft.com/office/drawing/2014/main" id="{818CBBCD-343B-453D-9D4B-BEBDDD73D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4213D">
              <a:alpha val="47000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矩形 3">
            <a:extLst xmlns:a="http://schemas.openxmlformats.org/drawingml/2006/main">
              <a:ext uri="{FF2B5EF4-FFF2-40B4-BE49-F238E27FC236}">
                <a16:creationId xmlns:a16="http://schemas.microsoft.com/office/drawing/2014/main" id="{266F31F7-7F72-4AEE-AB95-CDAB96BBE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7048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4E7B8"/>
                </a:solidFill>
              </a:defRPr>
            </a:pPr>
            <a:r>
              <a:rPr sz="1500" b="1">
                <a:solidFill>
                  <a:srgbClr val="F4E7B8"/>
                </a:solidFill>
              </a:rPr>
              <a:t>第二天结课</a:t>
            </a:r>
          </a:p>
        </p:txBody>
      </p:sp>
      <p:sp>
        <p:nvSpPr>
          <p:cNvPr id="5" name="矩形 4">
            <a:extLst xmlns:a="http://schemas.openxmlformats.org/drawingml/2006/main">
              <a:ext uri="{FF2B5EF4-FFF2-40B4-BE49-F238E27FC236}">
                <a16:creationId xmlns:a16="http://schemas.microsoft.com/office/drawing/2014/main" id="{A74E5B8F-1813-4713-9B23-D1FD0891F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1257300"/>
            <a:ext cx="8191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FFFFF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把未来的选择权留在自己手里</a:t>
            </a:r>
          </a:p>
        </p:txBody>
      </p:sp>
      <p:sp>
        <p:nvSpPr>
          <p:cNvPr id="6" name="矩形 5">
            <a:extLst xmlns:a="http://schemas.openxmlformats.org/drawingml/2006/main">
              <a:ext uri="{FF2B5EF4-FFF2-40B4-BE49-F238E27FC236}">
                <a16:creationId xmlns:a16="http://schemas.microsoft.com/office/drawing/2014/main" id="{532B2469-10D7-48C5-B17D-DB43D0652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199" y="2133600"/>
            <a:ext cx="8028709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rPr sz="1800" b="0">
                <a:solidFill>
                  <a:srgbClr val="E4ECE8"/>
                </a:solidFill>
              </a:rPr>
              <a:t>利益最大化，不是算计别人，也不是把所有好处拿走。</a:t>
            </a:r>
          </a:p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t/>
            </a:r>
          </a:p>
          <a:p xmlns:a="http://schemas.openxmlformats.org/drawingml/2006/main">
            <a:pPr algn="l">
              <a:buNone/>
              <a:defRPr sz="1800" b="0">
                <a:solidFill>
                  <a:srgbClr val="E4ECE8"/>
                </a:solidFill>
              </a:defRPr>
            </a:pPr>
            <a:r>
              <a:rPr sz="1800" b="0">
                <a:solidFill>
                  <a:srgbClr val="E4ECE8"/>
                </a:solidFill>
              </a:rPr>
              <a:t>它是尊重时间、保护资格、珍惜信誉，把精力投给能穿越时间的东西。</a:t>
            </a:r>
          </a:p>
        </p:txBody>
      </p:sp>
      <p:sp>
        <p:nvSpPr>
          <p:cNvPr id="7" name="矩形 6">
            <a:extLst xmlns:a="http://schemas.openxmlformats.org/drawingml/2006/main">
              <a:ext uri="{FF2B5EF4-FFF2-40B4-BE49-F238E27FC236}">
                <a16:creationId xmlns:a16="http://schemas.microsoft.com/office/drawing/2014/main" id="{0EABC09D-ACE4-4596-A7C0-E0C492193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53000"/>
            <a:ext cx="7239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1575" b="1">
                <a:solidFill>
                  <a:srgbClr val="F4E7B8"/>
                </a:solidFill>
              </a:defRPr>
            </a:pPr>
            <a:r>
              <a:rPr sz="1575" b="1">
                <a:solidFill>
                  <a:srgbClr val="F4E7B8"/>
                </a:solidFill>
              </a:rPr>
              <a:t>抢窗口｜守底盘｜做成果｜留证据</a:t>
            </a:r>
          </a:p>
        </p:txBody>
      </p:sp>
      <p:sp>
        <p:nvSpPr>
          <p:cNvPr id="8" name="矩形 7">
            <a:extLst xmlns:a="http://schemas.openxmlformats.org/drawingml/2006/main">
              <a:ext uri="{FF2B5EF4-FFF2-40B4-BE49-F238E27FC236}">
                <a16:creationId xmlns:a16="http://schemas.microsoft.com/office/drawing/2014/main" id="{9352692C-54C8-4908-B231-1339D6006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5F6B7A"/>
                </a:solidFill>
              </a:defRPr>
            </a:pPr>
            <a:r>
              <a:rPr sz="975" b="1">
                <a:solidFill>
                  <a:srgbClr val="5F6B7A"/>
                </a:solidFill>
              </a:rPr>
              <a:t>知跃成长学院 / 大学信息差</a:t>
            </a:r>
          </a:p>
        </p:txBody>
      </p:sp>
      <p:sp>
        <p:nvSpPr>
          <p:cNvPr id="9" name="矩形 8">
            <a:extLst xmlns:a="http://schemas.openxmlformats.org/drawingml/2006/main">
              <a:ext uri="{FF2B5EF4-FFF2-40B4-BE49-F238E27FC236}">
                <a16:creationId xmlns:a16="http://schemas.microsoft.com/office/drawing/2014/main" id="{90E9013A-6D1C-4589-96DB-8B82E1C25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6400800"/>
            <a:ext cx="3429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第二天结课</a:t>
            </a:r>
          </a:p>
        </p:txBody>
      </p:sp>
      <p:sp>
        <p:nvSpPr>
          <p:cNvPr id="10" name="矩形 9">
            <a:extLst xmlns:a="http://schemas.openxmlformats.org/drawingml/2006/main">
              <a:ext uri="{FF2B5EF4-FFF2-40B4-BE49-F238E27FC236}">
                <a16:creationId xmlns:a16="http://schemas.microsoft.com/office/drawing/2014/main" id="{105C8923-A940-4EE9-9394-CD6985E4D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34700" y="640080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buNone/>
              <a:defRPr sz="975" b="0">
                <a:solidFill>
                  <a:srgbClr val="5F6B7A"/>
                </a:solidFill>
              </a:defRPr>
            </a:pPr>
            <a:r>
              <a:rPr sz="975" b="0">
                <a:solidFill>
                  <a:srgbClr val="5F6B7A"/>
                </a:solidFill>
              </a:rPr>
              <a:t>64</a:t>
            </a:r>
          </a:p>
        </p:txBody>
      </p:sp>
    </p:spTree>
    <p:extLst>
      <p:ext uri="{BB962C8B-B14F-4D97-AF65-F5344CB8AC3E}">
        <p14:creationId xmlns:p14="http://schemas.microsoft.com/office/powerpoint/2010/main" val="161758545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2026-08-02T09:46:55.4800000Z</dcterms:created>
  <dcterms:modified xsi:type="dcterms:W3CDTF">2026-08-02T09:46:55.4800000Z</dcterms:modified>
</coreProperties>
</file>